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83" r:id="rId5"/>
    <p:sldId id="384" r:id="rId6"/>
    <p:sldId id="421" r:id="rId7"/>
    <p:sldId id="399" r:id="rId8"/>
    <p:sldId id="415" r:id="rId9"/>
    <p:sldId id="422" r:id="rId10"/>
    <p:sldId id="423" r:id="rId11"/>
    <p:sldId id="416" r:id="rId12"/>
    <p:sldId id="410" r:id="rId13"/>
    <p:sldId id="411" r:id="rId14"/>
    <p:sldId id="413" r:id="rId15"/>
    <p:sldId id="414" r:id="rId16"/>
    <p:sldId id="412" r:id="rId17"/>
    <p:sldId id="400" r:id="rId18"/>
    <p:sldId id="402" r:id="rId19"/>
    <p:sldId id="406" r:id="rId20"/>
    <p:sldId id="407" r:id="rId21"/>
    <p:sldId id="408" r:id="rId22"/>
    <p:sldId id="405" r:id="rId23"/>
    <p:sldId id="403" r:id="rId24"/>
    <p:sldId id="409" r:id="rId25"/>
    <p:sldId id="401" r:id="rId26"/>
    <p:sldId id="391" r:id="rId27"/>
    <p:sldId id="394" r:id="rId2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9" d="100"/>
          <a:sy n="69" d="100"/>
        </p:scale>
        <p:origin x="78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D64844-311F-43E9-AC57-6ED654B3242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tr-TR"/>
        </a:p>
      </dgm:t>
    </dgm:pt>
    <dgm:pt modelId="{D67D9EDA-70B6-476C-9133-05F50FF46C05}">
      <dgm:prSet phldrT="[Metin]" custT="1"/>
      <dgm:spPr/>
      <dgm:t>
        <a:bodyPr/>
        <a:lstStyle/>
        <a:p>
          <a:r>
            <a:rPr lang="tr-TR" sz="1400" dirty="0"/>
            <a:t>MÜDÜR</a:t>
          </a:r>
          <a:br>
            <a:rPr lang="tr-TR" sz="1400" dirty="0"/>
          </a:br>
          <a:r>
            <a:rPr lang="tr-TR" sz="1400" dirty="0"/>
            <a:t>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Gör. Esra Hafıza ÖMÜR</a:t>
          </a:r>
          <a:endParaRPr lang="tr-TR" sz="1400" dirty="0"/>
        </a:p>
      </dgm:t>
    </dgm:pt>
    <dgm:pt modelId="{64DF055B-309B-4EBA-9B51-10C399C012CE}" type="parTrans" cxnId="{F0A05EA4-4E3D-4C90-95C4-E5BCF4DABCC4}">
      <dgm:prSet/>
      <dgm:spPr/>
      <dgm:t>
        <a:bodyPr/>
        <a:lstStyle/>
        <a:p>
          <a:endParaRPr lang="tr-TR"/>
        </a:p>
      </dgm:t>
    </dgm:pt>
    <dgm:pt modelId="{0C21E328-CAEB-4383-B811-B2F4C647A0FC}" type="sibTrans" cxnId="{F0A05EA4-4E3D-4C90-95C4-E5BCF4DABCC4}">
      <dgm:prSet/>
      <dgm:spPr/>
      <dgm:t>
        <a:bodyPr/>
        <a:lstStyle/>
        <a:p>
          <a:endParaRPr lang="tr-TR"/>
        </a:p>
      </dgm:t>
    </dgm:pt>
    <dgm:pt modelId="{E45A58AE-237F-4162-A71A-7A1F8B196ACF}">
      <dgm:prSet phldrT="[Metin]" custT="1"/>
      <dgm:spPr/>
      <dgm:t>
        <a:bodyPr/>
        <a:lstStyle/>
        <a:p>
          <a:r>
            <a:rPr lang="tr-TR" sz="1400" dirty="0">
              <a:solidFill>
                <a:sysClr val="window" lastClr="FFFFFF"/>
              </a:solidFill>
              <a:latin typeface="Times New Roman" pitchFamily="18" charset="0"/>
              <a:ea typeface="+mn-ea"/>
              <a:cs typeface="Times New Roman" pitchFamily="18" charset="0"/>
            </a:rPr>
            <a:t>MÜDÜR YARDIMCISI</a:t>
          </a:r>
        </a:p>
        <a:p>
          <a:r>
            <a:rPr lang="tr-TR" sz="1400" dirty="0">
              <a:solidFill>
                <a:sysClr val="window" lastClr="FFFFFF"/>
              </a:solidFill>
              <a:latin typeface="Times New Roman" pitchFamily="18" charset="0"/>
              <a:ea typeface="+mn-ea"/>
              <a:cs typeface="Times New Roman" pitchFamily="18" charset="0"/>
            </a:rPr>
            <a:t>Dr.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Üyesi Arzu EKİNCİ</a:t>
          </a:r>
        </a:p>
        <a:p>
          <a:r>
            <a:rPr lang="tr-TR" sz="1400" dirty="0">
              <a:solidFill>
                <a:sysClr val="window" lastClr="FFFFFF"/>
              </a:solidFill>
              <a:latin typeface="Times New Roman" pitchFamily="18" charset="0"/>
              <a:ea typeface="+mn-ea"/>
              <a:cs typeface="Times New Roman" pitchFamily="18" charset="0"/>
            </a:rPr>
            <a:t>Dr.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Üyesi Deniz ÇAKAROĞLU</a:t>
          </a:r>
          <a:endParaRPr lang="tr-TR" sz="1400" dirty="0">
            <a:solidFill>
              <a:sysClr val="window" lastClr="FFFFFF"/>
            </a:solidFill>
            <a:latin typeface="Calibri"/>
            <a:ea typeface="+mn-ea"/>
            <a:cs typeface="+mn-cs"/>
          </a:endParaRPr>
        </a:p>
      </dgm:t>
    </dgm:pt>
    <dgm:pt modelId="{F8E95E66-CDC8-47CC-8D17-C41BA13F4674}" type="parTrans" cxnId="{7AC0A7E9-97C4-4793-9629-455C662D62D7}">
      <dgm:prSet/>
      <dgm:spPr/>
      <dgm:t>
        <a:bodyPr/>
        <a:lstStyle/>
        <a:p>
          <a:endParaRPr lang="tr-TR"/>
        </a:p>
      </dgm:t>
    </dgm:pt>
    <dgm:pt modelId="{403FF4A3-3B4D-436B-9D28-5BB96DDCA13D}" type="sibTrans" cxnId="{7AC0A7E9-97C4-4793-9629-455C662D62D7}">
      <dgm:prSet/>
      <dgm:spPr/>
      <dgm:t>
        <a:bodyPr/>
        <a:lstStyle/>
        <a:p>
          <a:endParaRPr lang="tr-TR"/>
        </a:p>
      </dgm:t>
    </dgm:pt>
    <dgm:pt modelId="{46E91D19-B9F7-4A6A-A57C-AC8AB265DE14}">
      <dgm:prSet phldrT="[Metin]" custT="1"/>
      <dgm:spPr/>
      <dgm:t>
        <a:bodyPr/>
        <a:lstStyle/>
        <a:p>
          <a:r>
            <a:rPr lang="tr-TR" sz="1400" dirty="0">
              <a:solidFill>
                <a:sysClr val="window" lastClr="FFFFFF"/>
              </a:solidFill>
              <a:latin typeface="Times New Roman" pitchFamily="18" charset="0"/>
              <a:ea typeface="+mn-ea"/>
              <a:cs typeface="Times New Roman" pitchFamily="18" charset="0"/>
            </a:rPr>
            <a:t>İDARİ PERSONEL </a:t>
          </a:r>
        </a:p>
        <a:p>
          <a:r>
            <a:rPr lang="tr-TR" sz="1400" dirty="0">
              <a:solidFill>
                <a:sysClr val="window" lastClr="FFFFFF"/>
              </a:solidFill>
              <a:latin typeface="Times New Roman" pitchFamily="18" charset="0"/>
              <a:ea typeface="+mn-ea"/>
              <a:cs typeface="Times New Roman" pitchFamily="18" charset="0"/>
            </a:rPr>
            <a:t>Memur Aynur ECE</a:t>
          </a:r>
          <a:endParaRPr lang="tr-TR" sz="1200" dirty="0"/>
        </a:p>
      </dgm:t>
    </dgm:pt>
    <dgm:pt modelId="{EDD1F971-AD15-4B25-92CF-85B1026CFBCE}" type="parTrans" cxnId="{39F37742-6A80-444D-9CB0-B0C773107776}">
      <dgm:prSet/>
      <dgm:spPr/>
      <dgm:t>
        <a:bodyPr/>
        <a:lstStyle/>
        <a:p>
          <a:endParaRPr lang="tr-TR"/>
        </a:p>
      </dgm:t>
    </dgm:pt>
    <dgm:pt modelId="{136942C5-CA55-4739-9511-5CAD1761224D}" type="sibTrans" cxnId="{39F37742-6A80-444D-9CB0-B0C773107776}">
      <dgm:prSet/>
      <dgm:spPr/>
      <dgm:t>
        <a:bodyPr/>
        <a:lstStyle/>
        <a:p>
          <a:endParaRPr lang="tr-TR"/>
        </a:p>
      </dgm:t>
    </dgm:pt>
    <dgm:pt modelId="{3C6D0215-1910-4063-A8FA-246E4914CF50}" type="pres">
      <dgm:prSet presAssocID="{E5D64844-311F-43E9-AC57-6ED654B3242C}" presName="mainComposite" presStyleCnt="0">
        <dgm:presLayoutVars>
          <dgm:chPref val="1"/>
          <dgm:dir/>
          <dgm:animOne val="branch"/>
          <dgm:animLvl val="lvl"/>
          <dgm:resizeHandles val="exact"/>
        </dgm:presLayoutVars>
      </dgm:prSet>
      <dgm:spPr/>
    </dgm:pt>
    <dgm:pt modelId="{FE86E3F5-EC53-4494-94AC-90E2EA04D552}" type="pres">
      <dgm:prSet presAssocID="{E5D64844-311F-43E9-AC57-6ED654B3242C}" presName="hierFlow" presStyleCnt="0"/>
      <dgm:spPr/>
    </dgm:pt>
    <dgm:pt modelId="{06D13C1B-66D6-4F8F-A636-C252D34180B2}" type="pres">
      <dgm:prSet presAssocID="{E5D64844-311F-43E9-AC57-6ED654B3242C}" presName="hierChild1" presStyleCnt="0">
        <dgm:presLayoutVars>
          <dgm:chPref val="1"/>
          <dgm:animOne val="branch"/>
          <dgm:animLvl val="lvl"/>
        </dgm:presLayoutVars>
      </dgm:prSet>
      <dgm:spPr/>
    </dgm:pt>
    <dgm:pt modelId="{F29A93E5-F2D2-45FD-A9D7-90ADA74894C5}" type="pres">
      <dgm:prSet presAssocID="{D67D9EDA-70B6-476C-9133-05F50FF46C05}" presName="Name14" presStyleCnt="0"/>
      <dgm:spPr/>
    </dgm:pt>
    <dgm:pt modelId="{DFAEBD45-58C0-40EB-ABD0-350CF3874FE1}" type="pres">
      <dgm:prSet presAssocID="{D67D9EDA-70B6-476C-9133-05F50FF46C05}" presName="level1Shape" presStyleLbl="node0" presStyleIdx="0" presStyleCnt="1" custScaleX="116109" custLinFactNeighborX="-23">
        <dgm:presLayoutVars>
          <dgm:chPref val="3"/>
        </dgm:presLayoutVars>
      </dgm:prSet>
      <dgm:spPr/>
    </dgm:pt>
    <dgm:pt modelId="{D988E84D-B55A-4B97-8EE0-3E6393062D28}" type="pres">
      <dgm:prSet presAssocID="{D67D9EDA-70B6-476C-9133-05F50FF46C05}" presName="hierChild2" presStyleCnt="0"/>
      <dgm:spPr/>
    </dgm:pt>
    <dgm:pt modelId="{CC4765B0-4D12-4CD8-B876-90D3218790CC}" type="pres">
      <dgm:prSet presAssocID="{F8E95E66-CDC8-47CC-8D17-C41BA13F4674}" presName="Name19" presStyleLbl="parChTrans1D2" presStyleIdx="0" presStyleCnt="2"/>
      <dgm:spPr/>
    </dgm:pt>
    <dgm:pt modelId="{CDC013D3-FD4A-40E9-BE47-235114E3C5A4}" type="pres">
      <dgm:prSet presAssocID="{E45A58AE-237F-4162-A71A-7A1F8B196ACF}" presName="Name21" presStyleCnt="0"/>
      <dgm:spPr/>
    </dgm:pt>
    <dgm:pt modelId="{578563C6-A9ED-4B71-BC2B-6C372F9C175E}" type="pres">
      <dgm:prSet presAssocID="{E45A58AE-237F-4162-A71A-7A1F8B196ACF}" presName="level2Shape" presStyleLbl="node2" presStyleIdx="0" presStyleCnt="2"/>
      <dgm:spPr/>
    </dgm:pt>
    <dgm:pt modelId="{7B8EDDFD-204F-4B65-B2E1-94E01D2C924D}" type="pres">
      <dgm:prSet presAssocID="{E45A58AE-237F-4162-A71A-7A1F8B196ACF}" presName="hierChild3" presStyleCnt="0"/>
      <dgm:spPr/>
    </dgm:pt>
    <dgm:pt modelId="{F9CF525F-A4B2-4DB1-954D-D17E4A33429E}" type="pres">
      <dgm:prSet presAssocID="{EDD1F971-AD15-4B25-92CF-85B1026CFBCE}" presName="Name19" presStyleLbl="parChTrans1D2" presStyleIdx="1" presStyleCnt="2"/>
      <dgm:spPr/>
    </dgm:pt>
    <dgm:pt modelId="{3C455C53-40FC-4D6F-920E-082B97EF421F}" type="pres">
      <dgm:prSet presAssocID="{46E91D19-B9F7-4A6A-A57C-AC8AB265DE14}" presName="Name21" presStyleCnt="0"/>
      <dgm:spPr/>
    </dgm:pt>
    <dgm:pt modelId="{137952E9-304C-4C22-BFFF-F3585A9A08EA}" type="pres">
      <dgm:prSet presAssocID="{46E91D19-B9F7-4A6A-A57C-AC8AB265DE14}" presName="level2Shape" presStyleLbl="node2" presStyleIdx="1" presStyleCnt="2" custScaleX="106478"/>
      <dgm:spPr/>
    </dgm:pt>
    <dgm:pt modelId="{DCED36F9-6112-4F90-A8E0-5C332BE4C502}" type="pres">
      <dgm:prSet presAssocID="{46E91D19-B9F7-4A6A-A57C-AC8AB265DE14}" presName="hierChild3" presStyleCnt="0"/>
      <dgm:spPr/>
    </dgm:pt>
    <dgm:pt modelId="{26D90CFF-CDB1-4EC2-B4E0-4185821C3E3E}" type="pres">
      <dgm:prSet presAssocID="{E5D64844-311F-43E9-AC57-6ED654B3242C}" presName="bgShapesFlow" presStyleCnt="0"/>
      <dgm:spPr/>
    </dgm:pt>
  </dgm:ptLst>
  <dgm:cxnLst>
    <dgm:cxn modelId="{96529601-98B3-4841-995B-F3C6497F45D8}" type="presOf" srcId="{E45A58AE-237F-4162-A71A-7A1F8B196ACF}" destId="{578563C6-A9ED-4B71-BC2B-6C372F9C175E}" srcOrd="0" destOrd="0" presId="urn:microsoft.com/office/officeart/2005/8/layout/hierarchy6"/>
    <dgm:cxn modelId="{39F37742-6A80-444D-9CB0-B0C773107776}" srcId="{D67D9EDA-70B6-476C-9133-05F50FF46C05}" destId="{46E91D19-B9F7-4A6A-A57C-AC8AB265DE14}" srcOrd="1" destOrd="0" parTransId="{EDD1F971-AD15-4B25-92CF-85B1026CFBCE}" sibTransId="{136942C5-CA55-4739-9511-5CAD1761224D}"/>
    <dgm:cxn modelId="{F53D1344-418D-4483-A933-746FCAED8A2D}" type="presOf" srcId="{E5D64844-311F-43E9-AC57-6ED654B3242C}" destId="{3C6D0215-1910-4063-A8FA-246E4914CF50}" srcOrd="0" destOrd="0" presId="urn:microsoft.com/office/officeart/2005/8/layout/hierarchy6"/>
    <dgm:cxn modelId="{31965946-C591-4A03-A8E7-98C1B723781A}" type="presOf" srcId="{D67D9EDA-70B6-476C-9133-05F50FF46C05}" destId="{DFAEBD45-58C0-40EB-ABD0-350CF3874FE1}" srcOrd="0" destOrd="0" presId="urn:microsoft.com/office/officeart/2005/8/layout/hierarchy6"/>
    <dgm:cxn modelId="{C2FA7668-1726-420D-861C-96669BF14C2B}" type="presOf" srcId="{F8E95E66-CDC8-47CC-8D17-C41BA13F4674}" destId="{CC4765B0-4D12-4CD8-B876-90D3218790CC}" srcOrd="0" destOrd="0" presId="urn:microsoft.com/office/officeart/2005/8/layout/hierarchy6"/>
    <dgm:cxn modelId="{34E6766B-508C-4C58-BA47-1E79AFE80154}" type="presOf" srcId="{46E91D19-B9F7-4A6A-A57C-AC8AB265DE14}" destId="{137952E9-304C-4C22-BFFF-F3585A9A08EA}" srcOrd="0" destOrd="0" presId="urn:microsoft.com/office/officeart/2005/8/layout/hierarchy6"/>
    <dgm:cxn modelId="{5F778A8A-998C-4DB7-A8F6-A496735F8622}" type="presOf" srcId="{EDD1F971-AD15-4B25-92CF-85B1026CFBCE}" destId="{F9CF525F-A4B2-4DB1-954D-D17E4A33429E}" srcOrd="0" destOrd="0" presId="urn:microsoft.com/office/officeart/2005/8/layout/hierarchy6"/>
    <dgm:cxn modelId="{F0A05EA4-4E3D-4C90-95C4-E5BCF4DABCC4}" srcId="{E5D64844-311F-43E9-AC57-6ED654B3242C}" destId="{D67D9EDA-70B6-476C-9133-05F50FF46C05}" srcOrd="0" destOrd="0" parTransId="{64DF055B-309B-4EBA-9B51-10C399C012CE}" sibTransId="{0C21E328-CAEB-4383-B811-B2F4C647A0FC}"/>
    <dgm:cxn modelId="{7AC0A7E9-97C4-4793-9629-455C662D62D7}" srcId="{D67D9EDA-70B6-476C-9133-05F50FF46C05}" destId="{E45A58AE-237F-4162-A71A-7A1F8B196ACF}" srcOrd="0" destOrd="0" parTransId="{F8E95E66-CDC8-47CC-8D17-C41BA13F4674}" sibTransId="{403FF4A3-3B4D-436B-9D28-5BB96DDCA13D}"/>
    <dgm:cxn modelId="{E963104D-5467-4DF0-A9D8-000812C9FEEA}" type="presParOf" srcId="{3C6D0215-1910-4063-A8FA-246E4914CF50}" destId="{FE86E3F5-EC53-4494-94AC-90E2EA04D552}" srcOrd="0" destOrd="0" presId="urn:microsoft.com/office/officeart/2005/8/layout/hierarchy6"/>
    <dgm:cxn modelId="{9F3F649D-7019-4B26-89CE-29015C85AF6C}" type="presParOf" srcId="{FE86E3F5-EC53-4494-94AC-90E2EA04D552}" destId="{06D13C1B-66D6-4F8F-A636-C252D34180B2}" srcOrd="0" destOrd="0" presId="urn:microsoft.com/office/officeart/2005/8/layout/hierarchy6"/>
    <dgm:cxn modelId="{C971F892-6DBB-40C8-91A5-67B761DAEA5E}" type="presParOf" srcId="{06D13C1B-66D6-4F8F-A636-C252D34180B2}" destId="{F29A93E5-F2D2-45FD-A9D7-90ADA74894C5}" srcOrd="0" destOrd="0" presId="urn:microsoft.com/office/officeart/2005/8/layout/hierarchy6"/>
    <dgm:cxn modelId="{27337885-3445-4C67-95F6-E17EB4E35D6C}" type="presParOf" srcId="{F29A93E5-F2D2-45FD-A9D7-90ADA74894C5}" destId="{DFAEBD45-58C0-40EB-ABD0-350CF3874FE1}" srcOrd="0" destOrd="0" presId="urn:microsoft.com/office/officeart/2005/8/layout/hierarchy6"/>
    <dgm:cxn modelId="{F0D51456-6E2F-442D-93AE-A262AA54CB52}" type="presParOf" srcId="{F29A93E5-F2D2-45FD-A9D7-90ADA74894C5}" destId="{D988E84D-B55A-4B97-8EE0-3E6393062D28}" srcOrd="1" destOrd="0" presId="urn:microsoft.com/office/officeart/2005/8/layout/hierarchy6"/>
    <dgm:cxn modelId="{9D80C41B-FBC2-4513-B4A7-2BF05A5246A1}" type="presParOf" srcId="{D988E84D-B55A-4B97-8EE0-3E6393062D28}" destId="{CC4765B0-4D12-4CD8-B876-90D3218790CC}" srcOrd="0" destOrd="0" presId="urn:microsoft.com/office/officeart/2005/8/layout/hierarchy6"/>
    <dgm:cxn modelId="{14105ADC-5EC7-4CD2-B0C1-85BF1E20DFE4}" type="presParOf" srcId="{D988E84D-B55A-4B97-8EE0-3E6393062D28}" destId="{CDC013D3-FD4A-40E9-BE47-235114E3C5A4}" srcOrd="1" destOrd="0" presId="urn:microsoft.com/office/officeart/2005/8/layout/hierarchy6"/>
    <dgm:cxn modelId="{55C917E5-F964-402F-9423-C12088B84007}" type="presParOf" srcId="{CDC013D3-FD4A-40E9-BE47-235114E3C5A4}" destId="{578563C6-A9ED-4B71-BC2B-6C372F9C175E}" srcOrd="0" destOrd="0" presId="urn:microsoft.com/office/officeart/2005/8/layout/hierarchy6"/>
    <dgm:cxn modelId="{A1879488-B1C3-4A4B-AA54-DC393D104E35}" type="presParOf" srcId="{CDC013D3-FD4A-40E9-BE47-235114E3C5A4}" destId="{7B8EDDFD-204F-4B65-B2E1-94E01D2C924D}" srcOrd="1" destOrd="0" presId="urn:microsoft.com/office/officeart/2005/8/layout/hierarchy6"/>
    <dgm:cxn modelId="{DFF5C834-18DB-44BF-AA39-08407638A2A6}" type="presParOf" srcId="{D988E84D-B55A-4B97-8EE0-3E6393062D28}" destId="{F9CF525F-A4B2-4DB1-954D-D17E4A33429E}" srcOrd="2" destOrd="0" presId="urn:microsoft.com/office/officeart/2005/8/layout/hierarchy6"/>
    <dgm:cxn modelId="{47DE76B8-5D7D-4C49-AEC5-1ADFBCEBF4B0}" type="presParOf" srcId="{D988E84D-B55A-4B97-8EE0-3E6393062D28}" destId="{3C455C53-40FC-4D6F-920E-082B97EF421F}" srcOrd="3" destOrd="0" presId="urn:microsoft.com/office/officeart/2005/8/layout/hierarchy6"/>
    <dgm:cxn modelId="{1D4C8420-2B4A-486D-BA2C-045C3059A75B}" type="presParOf" srcId="{3C455C53-40FC-4D6F-920E-082B97EF421F}" destId="{137952E9-304C-4C22-BFFF-F3585A9A08EA}" srcOrd="0" destOrd="0" presId="urn:microsoft.com/office/officeart/2005/8/layout/hierarchy6"/>
    <dgm:cxn modelId="{C30C69F4-E937-496F-B5EB-8D53BC51849F}" type="presParOf" srcId="{3C455C53-40FC-4D6F-920E-082B97EF421F}" destId="{DCED36F9-6112-4F90-A8E0-5C332BE4C502}" srcOrd="1" destOrd="0" presId="urn:microsoft.com/office/officeart/2005/8/layout/hierarchy6"/>
    <dgm:cxn modelId="{C5CF05B3-373F-4428-BDBA-035C4F3C2434}" type="presParOf" srcId="{3C6D0215-1910-4063-A8FA-246E4914CF50}" destId="{26D90CFF-CDB1-4EC2-B4E0-4185821C3E3E}"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EBD45-58C0-40EB-ABD0-350CF3874FE1}">
      <dsp:nvSpPr>
        <dsp:cNvPr id="0" name=""/>
        <dsp:cNvSpPr/>
      </dsp:nvSpPr>
      <dsp:spPr>
        <a:xfrm>
          <a:off x="2108143" y="969"/>
          <a:ext cx="3156277"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t>MÜDÜR</a:t>
          </a:r>
          <a:br>
            <a:rPr lang="tr-TR" sz="1400" kern="1200" dirty="0"/>
          </a:br>
          <a:r>
            <a:rPr lang="tr-TR" sz="1400" kern="1200" dirty="0"/>
            <a:t>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Gör. Esra Hafıza ÖMÜR</a:t>
          </a:r>
          <a:endParaRPr lang="tr-TR" sz="1400" kern="1200" dirty="0"/>
        </a:p>
      </dsp:txBody>
      <dsp:txXfrm>
        <a:off x="2161222" y="54048"/>
        <a:ext cx="3050119" cy="1706091"/>
      </dsp:txXfrm>
    </dsp:sp>
    <dsp:sp modelId="{CC4765B0-4D12-4CD8-B876-90D3218790CC}">
      <dsp:nvSpPr>
        <dsp:cNvPr id="0" name=""/>
        <dsp:cNvSpPr/>
      </dsp:nvSpPr>
      <dsp:spPr>
        <a:xfrm>
          <a:off x="1831916" y="1813219"/>
          <a:ext cx="1854366" cy="724899"/>
        </a:xfrm>
        <a:custGeom>
          <a:avLst/>
          <a:gdLst/>
          <a:ahLst/>
          <a:cxnLst/>
          <a:rect l="0" t="0" r="0" b="0"/>
          <a:pathLst>
            <a:path>
              <a:moveTo>
                <a:pt x="1854366" y="0"/>
              </a:moveTo>
              <a:lnTo>
                <a:pt x="1854366" y="362449"/>
              </a:lnTo>
              <a:lnTo>
                <a:pt x="0" y="362449"/>
              </a:lnTo>
              <a:lnTo>
                <a:pt x="0" y="7248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8563C6-A9ED-4B71-BC2B-6C372F9C175E}">
      <dsp:nvSpPr>
        <dsp:cNvPr id="0" name=""/>
        <dsp:cNvSpPr/>
      </dsp:nvSpPr>
      <dsp:spPr>
        <a:xfrm>
          <a:off x="472729"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MÜDÜR YARDIMCISI</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Dr.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Üyesi Arzu EKİNCİ</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Dr.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Üyesi Deniz ÇAKAROĞLU</a:t>
          </a:r>
          <a:endParaRPr lang="tr-TR" sz="1400" kern="1200" dirty="0">
            <a:solidFill>
              <a:sysClr val="window" lastClr="FFFFFF"/>
            </a:solidFill>
            <a:latin typeface="Calibri"/>
            <a:ea typeface="+mn-ea"/>
            <a:cs typeface="+mn-cs"/>
          </a:endParaRPr>
        </a:p>
      </dsp:txBody>
      <dsp:txXfrm>
        <a:off x="525808" y="2591197"/>
        <a:ext cx="2612216" cy="1706091"/>
      </dsp:txXfrm>
    </dsp:sp>
    <dsp:sp modelId="{F9CF525F-A4B2-4DB1-954D-D17E4A33429E}">
      <dsp:nvSpPr>
        <dsp:cNvPr id="0" name=""/>
        <dsp:cNvSpPr/>
      </dsp:nvSpPr>
      <dsp:spPr>
        <a:xfrm>
          <a:off x="3686282" y="1813219"/>
          <a:ext cx="1767568" cy="724899"/>
        </a:xfrm>
        <a:custGeom>
          <a:avLst/>
          <a:gdLst/>
          <a:ahLst/>
          <a:cxnLst/>
          <a:rect l="0" t="0" r="0" b="0"/>
          <a:pathLst>
            <a:path>
              <a:moveTo>
                <a:pt x="0" y="0"/>
              </a:moveTo>
              <a:lnTo>
                <a:pt x="0" y="362449"/>
              </a:lnTo>
              <a:lnTo>
                <a:pt x="1767568" y="362449"/>
              </a:lnTo>
              <a:lnTo>
                <a:pt x="1767568" y="7248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7952E9-304C-4C22-BFFF-F3585A9A08EA}">
      <dsp:nvSpPr>
        <dsp:cNvPr id="0" name=""/>
        <dsp:cNvSpPr/>
      </dsp:nvSpPr>
      <dsp:spPr>
        <a:xfrm>
          <a:off x="4006615" y="2538118"/>
          <a:ext cx="2894470"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İDARİ PERSONEL </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Memur Aynur ECE</a:t>
          </a:r>
          <a:endParaRPr lang="tr-TR" sz="1200" kern="1200" dirty="0"/>
        </a:p>
      </dsp:txBody>
      <dsp:txXfrm>
        <a:off x="4059694" y="2591197"/>
        <a:ext cx="2788312" cy="170609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26.05.2021</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package" Target="../embeddings/Microsoft_Word_Document1.docx"/><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package" Target="../embeddings/Microsoft_Word_Document2.docx"/><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algn="ctr"/>
            <a:r>
              <a:rPr lang="tr-TR" sz="3200" b="1" dirty="0">
                <a:latin typeface="Times New Roman" pitchFamily="18" charset="0"/>
                <a:cs typeface="Times New Roman" pitchFamily="18" charset="0"/>
              </a:rPr>
              <a:t>KADIN SORUNLARI UYGULAMA VE ARAŞTIRMA MERKEZİ MÜDÜRLÜĞÜ</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SUNUŞ</a:t>
            </a:r>
          </a:p>
        </p:txBody>
      </p:sp>
      <p:sp>
        <p:nvSpPr>
          <p:cNvPr id="3" name="1 Başlık"/>
          <p:cNvSpPr txBox="1">
            <a:spLocks/>
          </p:cNvSpPr>
          <p:nvPr/>
        </p:nvSpPr>
        <p:spPr>
          <a:xfrm>
            <a:off x="1289538" y="932167"/>
            <a:ext cx="7596554" cy="4507341"/>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90000"/>
              </a:lnSpc>
              <a:spcBef>
                <a:spcPct val="0"/>
              </a:spcBef>
              <a:spcAft>
                <a:spcPts val="0"/>
              </a:spcAft>
              <a:buClrTx/>
              <a:buSzTx/>
              <a:buFontTx/>
              <a:buNone/>
              <a:tabLst/>
              <a:defRPr/>
            </a:pPr>
            <a:br>
              <a:rPr kumimoji="0" lang="tr-TR" sz="4400" b="0" i="0" u="none" strike="noStrike" kern="1200" cap="none" spc="0" normalizeH="0" baseline="0" noProof="0" dirty="0">
                <a:ln>
                  <a:noFill/>
                </a:ln>
                <a:solidFill>
                  <a:schemeClr val="tx1"/>
                </a:solidFill>
                <a:effectLst/>
                <a:uLnTx/>
                <a:uFillTx/>
                <a:latin typeface="+mj-lt"/>
                <a:ea typeface="+mj-ea"/>
                <a:cs typeface="+mj-cs"/>
              </a:rPr>
            </a:b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4" name="3 Dikdörtgen"/>
          <p:cNvSpPr/>
          <p:nvPr/>
        </p:nvSpPr>
        <p:spPr>
          <a:xfrm>
            <a:off x="1324708" y="1312985"/>
            <a:ext cx="7549661" cy="2585323"/>
          </a:xfrm>
          <a:prstGeom prst="rect">
            <a:avLst/>
          </a:prstGeom>
        </p:spPr>
        <p:txBody>
          <a:bodyPr wrap="square">
            <a:spAutoFit/>
          </a:bodyPr>
          <a:lstStyle/>
          <a:p>
            <a:pPr algn="just"/>
            <a:r>
              <a:rPr lang="tr-TR" dirty="0">
                <a:latin typeface="Times New Roman" pitchFamily="18" charset="0"/>
                <a:cs typeface="Times New Roman" pitchFamily="18" charset="0"/>
              </a:rPr>
              <a:t>Siirt Üniversitesi Kadın Sorunları Uygulama ve Araştırma Merkezi (SİÜKSUAM) Siirt Üniversitesi Rektörlüğüne bağlı bir birim olarak kurulmuştur.</a:t>
            </a:r>
          </a:p>
          <a:p>
            <a:pPr algn="just"/>
            <a:endParaRPr lang="tr-TR" dirty="0">
              <a:latin typeface="Times New Roman" pitchFamily="18" charset="0"/>
              <a:cs typeface="Times New Roman" pitchFamily="18" charset="0"/>
            </a:endParaRPr>
          </a:p>
          <a:p>
            <a:pPr algn="just"/>
            <a:r>
              <a:rPr lang="tr-TR" b="1" dirty="0">
                <a:latin typeface="Times New Roman" pitchFamily="18" charset="0"/>
                <a:cs typeface="Times New Roman" pitchFamily="18" charset="0"/>
              </a:rPr>
              <a:t>Merkezin amacı;</a:t>
            </a:r>
            <a:r>
              <a:rPr lang="tr-TR" dirty="0">
                <a:latin typeface="Times New Roman" pitchFamily="18" charset="0"/>
                <a:cs typeface="Times New Roman" pitchFamily="18" charset="0"/>
              </a:rPr>
              <a:t> Üniversitenin ilgili bölüm ve anabilim dallarının işbirliği ile yurt içinde ve yurt dışında kadın sorunlarıyla ilgili her alanda bilimsel inceleme, araştırma, toplantı, yayın, konferans, kültürel projeler ve eğitim çalışmaları yapmak, mevcut sorunları çözüm önerileri ile ortaya koymak ve bunların uygulanmasını sağlayarak ülkenin kalkınmasına katkıda bulunmaktır.</a:t>
            </a:r>
            <a:endParaRPr lang="tr-TR" dirty="0"/>
          </a:p>
        </p:txBody>
      </p:sp>
    </p:spTree>
    <p:extLst>
      <p:ext uri="{BB962C8B-B14F-4D97-AF65-F5344CB8AC3E}">
        <p14:creationId xmlns:p14="http://schemas.microsoft.com/office/powerpoint/2010/main" val="250471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a:t>
            </a:r>
          </a:p>
        </p:txBody>
      </p:sp>
      <p:sp>
        <p:nvSpPr>
          <p:cNvPr id="3" name="2 Dikdörtgen"/>
          <p:cNvSpPr/>
          <p:nvPr/>
        </p:nvSpPr>
        <p:spPr>
          <a:xfrm>
            <a:off x="1266092" y="1453661"/>
            <a:ext cx="7760677" cy="1477328"/>
          </a:xfrm>
          <a:prstGeom prst="rect">
            <a:avLst/>
          </a:prstGeom>
        </p:spPr>
        <p:txBody>
          <a:bodyPr wrap="square">
            <a:spAutoFit/>
          </a:bodyPr>
          <a:lstStyle/>
          <a:p>
            <a:r>
              <a:rPr lang="tr-TR" dirty="0">
                <a:latin typeface="Times New Roman" pitchFamily="18" charset="0"/>
                <a:cs typeface="Times New Roman" pitchFamily="18" charset="0"/>
              </a:rPr>
              <a:t>Özellikle bölgemizde ülke ortalamasının da altında seyreden kadın sağlığı, kadın eğitimi alanında iyileştirici öneriler geliştirmek ve ülke genelinde yaygınlaştırılmasına katkıda bulunarak, aileyi güçlendirmek için aile içi iletişim konularında seminerler, konferanslar verilmesini sağlamak, çalışmayan kadınlara danışmanlık merkezlerinin kurulmasını sağlamaktır.</a:t>
            </a:r>
            <a:endParaRPr lang="tr-TR" dirty="0"/>
          </a:p>
        </p:txBody>
      </p:sp>
    </p:spTree>
    <p:extLst>
      <p:ext uri="{BB962C8B-B14F-4D97-AF65-F5344CB8AC3E}">
        <p14:creationId xmlns:p14="http://schemas.microsoft.com/office/powerpoint/2010/main" val="85328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VİZYON</a:t>
            </a:r>
          </a:p>
        </p:txBody>
      </p:sp>
      <p:sp>
        <p:nvSpPr>
          <p:cNvPr id="3" name="2 Dikdörtgen"/>
          <p:cNvSpPr/>
          <p:nvPr/>
        </p:nvSpPr>
        <p:spPr>
          <a:xfrm>
            <a:off x="1336432" y="1582616"/>
            <a:ext cx="7561384" cy="1200329"/>
          </a:xfrm>
          <a:prstGeom prst="rect">
            <a:avLst/>
          </a:prstGeom>
        </p:spPr>
        <p:txBody>
          <a:bodyPr wrap="square">
            <a:spAutoFit/>
          </a:bodyPr>
          <a:lstStyle/>
          <a:p>
            <a:pPr algn="just"/>
            <a:r>
              <a:rPr lang="tr-TR" dirty="0">
                <a:latin typeface="Times New Roman" pitchFamily="18" charset="0"/>
                <a:cs typeface="Times New Roman" pitchFamily="18" charset="0"/>
              </a:rPr>
              <a:t>Siirt ilinde yaşayan kadınların sağlık, sosyal, kültürel ve diğer her türlü sorunlarını akademik olarak tespit etmek ve duyurmak. Kadın sorunlarına ve haklarına yönelik toplumda bilinç düzeyinin yükseltilmesini ve duyarlılığın arttırılmasını sağlamaktır</a:t>
            </a:r>
            <a:endParaRPr lang="tr-TR" dirty="0"/>
          </a:p>
        </p:txBody>
      </p:sp>
    </p:spTree>
    <p:extLst>
      <p:ext uri="{BB962C8B-B14F-4D97-AF65-F5344CB8AC3E}">
        <p14:creationId xmlns:p14="http://schemas.microsoft.com/office/powerpoint/2010/main" val="186099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Yetki, Görev ve Sorumluluklar</a:t>
            </a:r>
          </a:p>
        </p:txBody>
      </p:sp>
      <p:sp>
        <p:nvSpPr>
          <p:cNvPr id="3" name="2 Dikdörtgen"/>
          <p:cNvSpPr/>
          <p:nvPr/>
        </p:nvSpPr>
        <p:spPr>
          <a:xfrm>
            <a:off x="1336432" y="1348153"/>
            <a:ext cx="7620000" cy="3416320"/>
          </a:xfrm>
          <a:prstGeom prst="rect">
            <a:avLst/>
          </a:prstGeom>
        </p:spPr>
        <p:txBody>
          <a:bodyPr wrap="square">
            <a:spAutoFit/>
          </a:bodyPr>
          <a:lstStyle/>
          <a:p>
            <a:pPr algn="just"/>
            <a:r>
              <a:rPr lang="tr-TR" dirty="0">
                <a:latin typeface="Times New Roman" pitchFamily="18" charset="0"/>
                <a:cs typeface="Times New Roman" pitchFamily="18" charset="0"/>
              </a:rPr>
              <a:t>*Kadın sorunlarına karşı duyarlılık geliştirmek,</a:t>
            </a:r>
          </a:p>
          <a:p>
            <a:pPr algn="just"/>
            <a:r>
              <a:rPr lang="tr-TR" dirty="0">
                <a:latin typeface="Times New Roman" pitchFamily="18" charset="0"/>
                <a:cs typeface="Times New Roman" pitchFamily="18" charset="0"/>
              </a:rPr>
              <a:t>*Kadınların çağdaş bireyler olmasını temel alarak, kadın sorunları konusunda kurslar, seminerler, konferanslar, kongreler, sempozyumlar ve benzeri faaliyetler düzenlemek,</a:t>
            </a:r>
          </a:p>
          <a:p>
            <a:pPr algn="just"/>
            <a:r>
              <a:rPr lang="tr-TR" dirty="0">
                <a:latin typeface="Times New Roman" pitchFamily="18" charset="0"/>
                <a:cs typeface="Times New Roman" pitchFamily="18" charset="0"/>
              </a:rPr>
              <a:t>*Üniversitelerde lisans, yüksek lisans ve doktora düzeyinde kadın sorunlarıyla ilgili ders ve seminerler verilmesini ve öğrencilerin bu konulara yönelmesini özendirici eğitsel çalışmalarda bulunmak, bu alanda çalışmalarda bulunanları desteklemek,</a:t>
            </a:r>
          </a:p>
          <a:p>
            <a:pPr algn="just"/>
            <a:r>
              <a:rPr lang="tr-TR" dirty="0">
                <a:latin typeface="Times New Roman" pitchFamily="18" charset="0"/>
                <a:cs typeface="Times New Roman" pitchFamily="18" charset="0"/>
              </a:rPr>
              <a:t>*Amaçları doğrultusunda yayın yapmak,</a:t>
            </a:r>
          </a:p>
          <a:p>
            <a:pPr algn="just"/>
            <a:r>
              <a:rPr lang="tr-TR" dirty="0">
                <a:latin typeface="Times New Roman" pitchFamily="18" charset="0"/>
                <a:cs typeface="Times New Roman" pitchFamily="18" charset="0"/>
              </a:rPr>
              <a:t>*Kadın sorunlarıyla ilgili bütün kurum ve kuruluşların çalışmalarına katkıda bulunmak, ihtiyaç ve talepleri yönünde inceleme ve araştırma yapmak, proje hazırlamak, danışmanlık hizmeti vermek ve veri sağlamak</a:t>
            </a:r>
          </a:p>
        </p:txBody>
      </p:sp>
    </p:spTree>
    <p:extLst>
      <p:ext uri="{BB962C8B-B14F-4D97-AF65-F5344CB8AC3E}">
        <p14:creationId xmlns:p14="http://schemas.microsoft.com/office/powerpoint/2010/main" val="3703699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6062" y="365126"/>
            <a:ext cx="9747738" cy="889244"/>
          </a:xfrm>
        </p:spPr>
        <p:txBody>
          <a:bodyPr>
            <a:normAutofit/>
          </a:bodyPr>
          <a:lstStyle/>
          <a:p>
            <a:r>
              <a:rPr lang="tr-TR" sz="2800" b="1" dirty="0"/>
              <a:t>BİRİM PERSONELLERİ</a:t>
            </a:r>
          </a:p>
        </p:txBody>
      </p:sp>
      <p:sp>
        <p:nvSpPr>
          <p:cNvPr id="3" name="2 İçerik Yer Tutucusu"/>
          <p:cNvSpPr>
            <a:spLocks noGrp="1"/>
          </p:cNvSpPr>
          <p:nvPr>
            <p:ph idx="1"/>
          </p:nvPr>
        </p:nvSpPr>
        <p:spPr>
          <a:xfrm>
            <a:off x="838200" y="1641231"/>
            <a:ext cx="10515600" cy="4535732"/>
          </a:xfrm>
        </p:spPr>
        <p:txBody>
          <a:bodyPr/>
          <a:lstStyle/>
          <a:p>
            <a:endParaRPr lang="tr-TR" dirty="0"/>
          </a:p>
        </p:txBody>
      </p:sp>
      <p:graphicFrame>
        <p:nvGraphicFramePr>
          <p:cNvPr id="21506" name="Object 2"/>
          <p:cNvGraphicFramePr>
            <a:graphicFrameLocks noChangeAspect="1"/>
          </p:cNvGraphicFramePr>
          <p:nvPr/>
        </p:nvGraphicFramePr>
        <p:xfrm>
          <a:off x="1395046" y="2121878"/>
          <a:ext cx="7669579" cy="2872154"/>
        </p:xfrm>
        <a:graphic>
          <a:graphicData uri="http://schemas.openxmlformats.org/presentationml/2006/ole">
            <mc:AlternateContent xmlns:mc="http://schemas.openxmlformats.org/markup-compatibility/2006">
              <mc:Choice xmlns:v="urn:schemas-microsoft-com:vml" Requires="v">
                <p:oleObj name="Belge" r:id="rId2" imgW="6015847" imgH="2325678" progId="Word.Document.12">
                  <p:embed/>
                </p:oleObj>
              </mc:Choice>
              <mc:Fallback>
                <p:oleObj name="Belge" r:id="rId2" imgW="6015847" imgH="2325678" progId="Word.Document.12">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5046" y="2121878"/>
                        <a:ext cx="7669579" cy="287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644768"/>
            <a:ext cx="6846277" cy="433755"/>
          </a:xfrm>
        </p:spPr>
        <p:txBody>
          <a:bodyPr>
            <a:noAutofit/>
          </a:bodyPr>
          <a:lstStyle/>
          <a:p>
            <a:r>
              <a:rPr lang="tr-TR" sz="2400" b="1" dirty="0"/>
              <a:t>ÖRGÜT YAPISI</a:t>
            </a:r>
          </a:p>
        </p:txBody>
      </p:sp>
      <p:graphicFrame>
        <p:nvGraphicFramePr>
          <p:cNvPr id="4" name="5 İçerik Yer Tutucusu"/>
          <p:cNvGraphicFramePr>
            <a:graphicFrameLocks noGrp="1"/>
          </p:cNvGraphicFramePr>
          <p:nvPr>
            <p:ph idx="1"/>
          </p:nvPr>
        </p:nvGraphicFramePr>
        <p:xfrm>
          <a:off x="1383322" y="1274641"/>
          <a:ext cx="737381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524000" y="1289538"/>
          <a:ext cx="7432431" cy="4478216"/>
        </p:xfrm>
        <a:graphic>
          <a:graphicData uri="http://schemas.openxmlformats.org/presentationml/2006/ole">
            <mc:AlternateContent xmlns:mc="http://schemas.openxmlformats.org/markup-compatibility/2006">
              <mc:Choice xmlns:v="urn:schemas-microsoft-com:vml" Requires="v">
                <p:oleObj name="Belge" r:id="rId2" imgW="6221541" imgH="3779046" progId="Word.Document.12">
                  <p:embed/>
                </p:oleObj>
              </mc:Choice>
              <mc:Fallback>
                <p:oleObj name="Belge" r:id="rId2" imgW="6221541" imgH="3779046" progId="Word.Document.12">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289538"/>
                        <a:ext cx="7432431" cy="4478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Metin kutusu 1"/>
          <p:cNvSpPr txBox="1"/>
          <p:nvPr/>
        </p:nvSpPr>
        <p:spPr>
          <a:xfrm>
            <a:off x="1776846" y="623454"/>
            <a:ext cx="6764482" cy="461665"/>
          </a:xfrm>
          <a:prstGeom prst="rect">
            <a:avLst/>
          </a:prstGeom>
          <a:noFill/>
        </p:spPr>
        <p:txBody>
          <a:bodyPr wrap="square" rtlCol="0">
            <a:spAutoFit/>
          </a:bodyPr>
          <a:lstStyle/>
          <a:p>
            <a:r>
              <a:rPr lang="tr-TR" sz="2400" b="1" dirty="0"/>
              <a:t>Yönetim Kurulu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29507" y="376849"/>
            <a:ext cx="9771185" cy="1041644"/>
          </a:xfrm>
        </p:spPr>
        <p:txBody>
          <a:bodyPr>
            <a:normAutofit/>
          </a:bodyPr>
          <a:lstStyle/>
          <a:p>
            <a:r>
              <a:rPr lang="tr-TR" sz="3200" b="1" dirty="0"/>
              <a:t>FİZİKİ YAPI</a:t>
            </a:r>
          </a:p>
        </p:txBody>
      </p:sp>
      <p:sp>
        <p:nvSpPr>
          <p:cNvPr id="3" name="2 İçerik Yer Tutucusu"/>
          <p:cNvSpPr>
            <a:spLocks noGrp="1"/>
          </p:cNvSpPr>
          <p:nvPr>
            <p:ph idx="1"/>
          </p:nvPr>
        </p:nvSpPr>
        <p:spPr>
          <a:xfrm>
            <a:off x="1148862" y="1582615"/>
            <a:ext cx="7959969" cy="2825262"/>
          </a:xfrm>
        </p:spPr>
        <p:txBody>
          <a:bodyPr/>
          <a:lstStyle/>
          <a:p>
            <a:r>
              <a:rPr lang="tr-TR" dirty="0"/>
              <a:t>Merkezimiz, Sosyal Bilimler Meslek Yüksekokulu Binasında faaliyet göstermektedir.  Merkezimize ait herhangi bir ofis bulunmamaktadır.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52954" y="609600"/>
            <a:ext cx="9700846" cy="480646"/>
          </a:xfrm>
        </p:spPr>
        <p:txBody>
          <a:bodyPr>
            <a:normAutofit fontScale="90000"/>
          </a:bodyPr>
          <a:lstStyle/>
          <a:p>
            <a:r>
              <a:rPr lang="tr-TR" sz="3200" b="1" dirty="0"/>
              <a:t>MALİ DURUM</a:t>
            </a:r>
          </a:p>
        </p:txBody>
      </p:sp>
      <p:sp>
        <p:nvSpPr>
          <p:cNvPr id="3" name="2 İçerik Yer Tutucusu"/>
          <p:cNvSpPr>
            <a:spLocks noGrp="1"/>
          </p:cNvSpPr>
          <p:nvPr>
            <p:ph idx="1"/>
          </p:nvPr>
        </p:nvSpPr>
        <p:spPr>
          <a:xfrm>
            <a:off x="1289538" y="1465385"/>
            <a:ext cx="7702062" cy="2016370"/>
          </a:xfrm>
        </p:spPr>
        <p:txBody>
          <a:bodyPr/>
          <a:lstStyle/>
          <a:p>
            <a:r>
              <a:rPr lang="tr-TR" dirty="0"/>
              <a:t>Merkezimize ait bir bütçe bulunmamaktadır.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1406525" y="1243013"/>
          <a:ext cx="9226550" cy="2813050"/>
        </p:xfrm>
        <a:graphic>
          <a:graphicData uri="http://schemas.openxmlformats.org/presentationml/2006/ole">
            <mc:AlternateContent xmlns:mc="http://schemas.openxmlformats.org/markup-compatibility/2006">
              <mc:Choice xmlns:v="urn:schemas-microsoft-com:vml" Requires="v">
                <p:oleObj name="Belge" r:id="rId2" imgW="9042782" imgH="2781949" progId="Word.Document.12">
                  <p:embed/>
                </p:oleObj>
              </mc:Choice>
              <mc:Fallback>
                <p:oleObj name="Belge" r:id="rId2" imgW="9042782" imgH="2781949" progId="Word.Document.12">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6525" y="1243013"/>
                        <a:ext cx="9226550" cy="281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 name="5 Dikdörtgen"/>
          <p:cNvSpPr/>
          <p:nvPr/>
        </p:nvSpPr>
        <p:spPr>
          <a:xfrm>
            <a:off x="1606062" y="609599"/>
            <a:ext cx="5689433" cy="369332"/>
          </a:xfrm>
          <a:prstGeom prst="rect">
            <a:avLst/>
          </a:prstGeom>
        </p:spPr>
        <p:txBody>
          <a:bodyPr wrap="square">
            <a:spAutoFit/>
          </a:bodyPr>
          <a:lstStyle/>
          <a:p>
            <a:r>
              <a:rPr lang="tr-TR" b="1" dirty="0"/>
              <a:t>Birim Kalite Faaliyetleri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0554" y="457201"/>
            <a:ext cx="7725508" cy="867508"/>
          </a:xfrm>
        </p:spPr>
        <p:txBody>
          <a:bodyPr>
            <a:normAutofit/>
          </a:bodyPr>
          <a:lstStyle/>
          <a:p>
            <a:r>
              <a:rPr lang="tr-TR" sz="2800" b="1" dirty="0"/>
              <a:t> 2018 Yılı</a:t>
            </a:r>
            <a:endParaRPr lang="tr-TR" sz="2700" b="1" dirty="0"/>
          </a:p>
        </p:txBody>
      </p:sp>
      <p:sp>
        <p:nvSpPr>
          <p:cNvPr id="3" name="2 İçerik Yer Tutucusu"/>
          <p:cNvSpPr>
            <a:spLocks noGrp="1"/>
          </p:cNvSpPr>
          <p:nvPr>
            <p:ph idx="1"/>
          </p:nvPr>
        </p:nvSpPr>
        <p:spPr>
          <a:xfrm>
            <a:off x="1160585" y="1477108"/>
            <a:ext cx="7784124" cy="4290646"/>
          </a:xfrm>
        </p:spPr>
        <p:txBody>
          <a:bodyPr/>
          <a:lstStyle/>
          <a:p>
            <a:pPr algn="just">
              <a:buNone/>
            </a:pPr>
            <a:r>
              <a:rPr lang="tr-TR" sz="2000" b="1" dirty="0"/>
              <a:t>    </a:t>
            </a:r>
            <a:r>
              <a:rPr lang="tr-TR" sz="1800" b="1" dirty="0">
                <a:latin typeface="Times New Roman" pitchFamily="18" charset="0"/>
                <a:cs typeface="Times New Roman" pitchFamily="18" charset="0"/>
              </a:rPr>
              <a:t>"Hz. </a:t>
            </a:r>
            <a:r>
              <a:rPr lang="tr-TR" sz="1800" b="1" dirty="0" err="1">
                <a:latin typeface="Times New Roman" pitchFamily="18" charset="0"/>
                <a:cs typeface="Times New Roman" pitchFamily="18" charset="0"/>
              </a:rPr>
              <a:t>Havvadan</a:t>
            </a:r>
            <a:r>
              <a:rPr lang="tr-TR" sz="1800" b="1" dirty="0">
                <a:latin typeface="Times New Roman" pitchFamily="18" charset="0"/>
                <a:cs typeface="Times New Roman" pitchFamily="18" charset="0"/>
              </a:rPr>
              <a:t> Hz. </a:t>
            </a:r>
            <a:r>
              <a:rPr lang="tr-TR" sz="1800" b="1" dirty="0" err="1">
                <a:latin typeface="Times New Roman" pitchFamily="18" charset="0"/>
                <a:cs typeface="Times New Roman" pitchFamily="18" charset="0"/>
              </a:rPr>
              <a:t>Zeynebe</a:t>
            </a:r>
            <a:r>
              <a:rPr lang="tr-TR" sz="1800" b="1" dirty="0">
                <a:latin typeface="Times New Roman" pitchFamily="18" charset="0"/>
                <a:cs typeface="Times New Roman" pitchFamily="18" charset="0"/>
              </a:rPr>
              <a:t> Kadınların İzinde" Konulu Konferans</a:t>
            </a:r>
            <a:br>
              <a:rPr lang="tr-TR" sz="1800" b="1" dirty="0">
                <a:latin typeface="Times New Roman" pitchFamily="18" charset="0"/>
                <a:cs typeface="Times New Roman" pitchFamily="18" charset="0"/>
              </a:rPr>
            </a:br>
            <a:r>
              <a:rPr lang="tr-TR" sz="1800" dirty="0">
                <a:latin typeface="Times New Roman" pitchFamily="18" charset="0"/>
                <a:cs typeface="Times New Roman" pitchFamily="18" charset="0"/>
              </a:rPr>
              <a:t>Merkezimiz tarafından  8 Mart Dünya Kadınlar Günü nedeniyle, 08.03.2018 tarihinde  Siirt Emine ERDOĞAN  Ortaöğretim Kız Yurdu Konferans Salonunda saat 14:30'da Yazar Serpil </a:t>
            </a:r>
            <a:r>
              <a:rPr lang="tr-TR" sz="1800" dirty="0" err="1">
                <a:latin typeface="Times New Roman" pitchFamily="18" charset="0"/>
                <a:cs typeface="Times New Roman" pitchFamily="18" charset="0"/>
              </a:rPr>
              <a:t>ÖZCAN'ın</a:t>
            </a:r>
            <a:r>
              <a:rPr lang="tr-TR" sz="1800" dirty="0">
                <a:latin typeface="Times New Roman" pitchFamily="18" charset="0"/>
                <a:cs typeface="Times New Roman" pitchFamily="18" charset="0"/>
              </a:rPr>
              <a:t> konuşmacı olarak katıldığı "Hz. Havva'dan Hz. </a:t>
            </a:r>
            <a:r>
              <a:rPr lang="tr-TR" sz="1800" dirty="0" err="1">
                <a:latin typeface="Times New Roman" pitchFamily="18" charset="0"/>
                <a:cs typeface="Times New Roman" pitchFamily="18" charset="0"/>
              </a:rPr>
              <a:t>Zeyneb'e</a:t>
            </a:r>
            <a:r>
              <a:rPr lang="tr-TR" sz="1800" dirty="0">
                <a:latin typeface="Times New Roman" pitchFamily="18" charset="0"/>
                <a:cs typeface="Times New Roman" pitchFamily="18" charset="0"/>
              </a:rPr>
              <a:t> Kadınların İzinde" konulu konferans yapıldı. </a:t>
            </a:r>
          </a:p>
          <a:p>
            <a:pPr algn="just">
              <a:buNone/>
            </a:pPr>
            <a:r>
              <a:rPr lang="tr-TR" sz="1800" dirty="0">
                <a:latin typeface="Times New Roman" pitchFamily="18" charset="0"/>
                <a:cs typeface="Times New Roman" pitchFamily="18" charset="0"/>
              </a:rPr>
              <a:t>    8 Mart Dünya Kadınlar Günü dolayısıyla kadına şiddete dikkat çekmesi amacıyla öğretim görevlileri ve öğrencilerin desteğiyle hazırlanan kısa film izleyenlerin beğenisine sunuldu.</a:t>
            </a:r>
          </a:p>
          <a:p>
            <a:pPr algn="just">
              <a:buNone/>
            </a:pPr>
            <a:r>
              <a:rPr lang="tr-TR" sz="1800" dirty="0">
                <a:latin typeface="Times New Roman" pitchFamily="18" charset="0"/>
                <a:cs typeface="Times New Roman" pitchFamily="18" charset="0"/>
              </a:rPr>
              <a:t>    Kısa film gösterimi ardından  Yazar Serpil Özcan konuşmasını yapıp,üniversitemiz Tiyatro Öğrenci Topluluğunun hazırladığı tiyatro gösterisinin ardından plaket töreniyle son buldu.</a:t>
            </a:r>
          </a:p>
          <a:p>
            <a:pPr algn="just">
              <a:buNone/>
            </a:pPr>
            <a:endParaRPr lang="tr-TR"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2.jpg"/>
          <p:cNvPicPr>
            <a:picLocks noGrp="1" noChangeAspect="1"/>
          </p:cNvPicPr>
          <p:nvPr>
            <p:ph idx="1"/>
          </p:nvPr>
        </p:nvPicPr>
        <p:blipFill>
          <a:blip r:embed="rId2" cstate="print"/>
          <a:stretch>
            <a:fillRect/>
          </a:stretch>
        </p:blipFill>
        <p:spPr>
          <a:xfrm>
            <a:off x="879231" y="586154"/>
            <a:ext cx="8077199" cy="5590809"/>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3.jpg"/>
          <p:cNvPicPr>
            <a:picLocks noGrp="1" noChangeAspect="1"/>
          </p:cNvPicPr>
          <p:nvPr>
            <p:ph idx="1"/>
          </p:nvPr>
        </p:nvPicPr>
        <p:blipFill>
          <a:blip r:embed="rId2" cstate="print"/>
          <a:stretch>
            <a:fillRect/>
          </a:stretch>
        </p:blipFill>
        <p:spPr>
          <a:xfrm>
            <a:off x="867508" y="562708"/>
            <a:ext cx="8100645" cy="5614255"/>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8.jpg"/>
          <p:cNvPicPr>
            <a:picLocks noGrp="1" noChangeAspect="1"/>
          </p:cNvPicPr>
          <p:nvPr>
            <p:ph idx="1"/>
          </p:nvPr>
        </p:nvPicPr>
        <p:blipFill>
          <a:blip r:embed="rId2" cstate="print"/>
          <a:stretch>
            <a:fillRect/>
          </a:stretch>
        </p:blipFill>
        <p:spPr>
          <a:xfrm>
            <a:off x="867508" y="633046"/>
            <a:ext cx="8100646" cy="5543917"/>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9.jpg"/>
          <p:cNvPicPr>
            <a:picLocks noGrp="1" noChangeAspect="1"/>
          </p:cNvPicPr>
          <p:nvPr>
            <p:ph idx="1"/>
          </p:nvPr>
        </p:nvPicPr>
        <p:blipFill>
          <a:blip r:embed="rId2" cstate="print"/>
          <a:stretch>
            <a:fillRect/>
          </a:stretch>
        </p:blipFill>
        <p:spPr>
          <a:xfrm>
            <a:off x="867508" y="633046"/>
            <a:ext cx="8077200" cy="5543917"/>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570892" y="623454"/>
            <a:ext cx="6970436" cy="1138773"/>
          </a:xfrm>
          <a:prstGeom prst="rect">
            <a:avLst/>
          </a:prstGeom>
          <a:noFill/>
        </p:spPr>
        <p:txBody>
          <a:bodyPr wrap="square" rtlCol="0">
            <a:spAutoFit/>
          </a:bodyPr>
          <a:lstStyle/>
          <a:p>
            <a:r>
              <a:rPr lang="tr-TR" sz="2400" b="1" dirty="0"/>
              <a:t>2017 Yılı </a:t>
            </a:r>
          </a:p>
          <a:p>
            <a:pPr algn="just"/>
            <a:r>
              <a:rPr lang="tr-TR" sz="2000" b="1" dirty="0"/>
              <a:t>Siirt Yerelinde Kadınların Sosyal Hayata Katkısı </a:t>
            </a:r>
            <a:r>
              <a:rPr lang="tr-TR" sz="2000" b="1" dirty="0" err="1"/>
              <a:t>Çalıştayı</a:t>
            </a:r>
            <a:endParaRPr lang="tr-TR" sz="2000" dirty="0"/>
          </a:p>
          <a:p>
            <a:endParaRPr lang="tr-TR" sz="2400" dirty="0"/>
          </a:p>
        </p:txBody>
      </p:sp>
      <p:sp>
        <p:nvSpPr>
          <p:cNvPr id="3" name="2 Dikdörtgen"/>
          <p:cNvSpPr/>
          <p:nvPr/>
        </p:nvSpPr>
        <p:spPr>
          <a:xfrm>
            <a:off x="1289538" y="1441939"/>
            <a:ext cx="7702063" cy="4524315"/>
          </a:xfrm>
          <a:prstGeom prst="rect">
            <a:avLst/>
          </a:prstGeom>
        </p:spPr>
        <p:txBody>
          <a:bodyPr wrap="square">
            <a:spAutoFit/>
          </a:bodyPr>
          <a:lstStyle/>
          <a:p>
            <a:pPr algn="just"/>
            <a:r>
              <a:rPr lang="tr-TR" dirty="0">
                <a:latin typeface="Times New Roman" pitchFamily="18" charset="0"/>
                <a:cs typeface="Times New Roman" pitchFamily="18" charset="0"/>
              </a:rPr>
              <a:t>“Siirt Yerelinde Kadınların Sosyal Hayata Katkısı” konulu </a:t>
            </a:r>
            <a:r>
              <a:rPr lang="tr-TR" dirty="0" err="1">
                <a:latin typeface="Times New Roman" pitchFamily="18" charset="0"/>
                <a:cs typeface="Times New Roman" pitchFamily="18" charset="0"/>
              </a:rPr>
              <a:t>çalıştayı</a:t>
            </a:r>
            <a:r>
              <a:rPr lang="tr-TR" dirty="0">
                <a:latin typeface="Times New Roman" pitchFamily="18" charset="0"/>
                <a:cs typeface="Times New Roman" pitchFamily="18" charset="0"/>
              </a:rPr>
              <a:t> yapıldı.</a:t>
            </a:r>
          </a:p>
          <a:p>
            <a:pPr algn="just"/>
            <a:r>
              <a:rPr lang="tr-TR" dirty="0" err="1">
                <a:latin typeface="Times New Roman" pitchFamily="18" charset="0"/>
                <a:cs typeface="Times New Roman" pitchFamily="18" charset="0"/>
              </a:rPr>
              <a:t>Çalıştayın</a:t>
            </a:r>
            <a:r>
              <a:rPr lang="tr-TR" dirty="0">
                <a:latin typeface="Times New Roman" pitchFamily="18" charset="0"/>
                <a:cs typeface="Times New Roman" pitchFamily="18" charset="0"/>
              </a:rPr>
              <a:t> ilk oturumu Doç. Dr. Koray ÖZRENK </a:t>
            </a:r>
            <a:r>
              <a:rPr lang="tr-TR" dirty="0" err="1">
                <a:latin typeface="Times New Roman" pitchFamily="18" charset="0"/>
                <a:cs typeface="Times New Roman" pitchFamily="18" charset="0"/>
              </a:rPr>
              <a:t>moderatörlüğünde</a:t>
            </a:r>
            <a:r>
              <a:rPr lang="tr-TR" dirty="0">
                <a:latin typeface="Times New Roman" pitchFamily="18" charset="0"/>
                <a:cs typeface="Times New Roman" pitchFamily="18" charset="0"/>
              </a:rPr>
              <a:t>  Siirt Kadın Girişimciler Başkanı Sosyolog Özlem FURAT , Gazeteci Ayhan MERGEN, KOSGEB </a:t>
            </a:r>
            <a:r>
              <a:rPr lang="tr-TR" dirty="0" err="1">
                <a:latin typeface="Times New Roman" pitchFamily="18" charset="0"/>
                <a:cs typeface="Times New Roman" pitchFamily="18" charset="0"/>
              </a:rPr>
              <a:t>Kobi</a:t>
            </a:r>
            <a:r>
              <a:rPr lang="tr-TR" dirty="0">
                <a:latin typeface="Times New Roman" pitchFamily="18" charset="0"/>
                <a:cs typeface="Times New Roman" pitchFamily="18" charset="0"/>
              </a:rPr>
              <a:t> Uzman Yardımcısı Utku ARSLAN, Ceza İnfaz Kurumu Müdürlüğü Eğitim Birimi Öğretmeni Esen VAROL, Baro Başkanı Nizam DİLEK ve Siirt Aile ve Sosyal Politikalar Müdürlüğü Çocuk Gelişimi Uzmanı Serap Sağlam </a:t>
            </a:r>
            <a:r>
              <a:rPr lang="tr-TR" dirty="0" err="1">
                <a:latin typeface="Times New Roman" pitchFamily="18" charset="0"/>
                <a:cs typeface="Times New Roman" pitchFamily="18" charset="0"/>
              </a:rPr>
              <a:t>TEKNECİ’nin</a:t>
            </a:r>
            <a:r>
              <a:rPr lang="tr-TR" dirty="0">
                <a:latin typeface="Times New Roman" pitchFamily="18" charset="0"/>
                <a:cs typeface="Times New Roman" pitchFamily="18" charset="0"/>
              </a:rPr>
              <a:t>  sunumlarıyla üniversitemiz Mühendislik Fakültesi Konferans Salonunda gerçekleşti.</a:t>
            </a:r>
          </a:p>
          <a:p>
            <a:pPr algn="just"/>
            <a:r>
              <a:rPr lang="tr-TR" dirty="0" err="1">
                <a:latin typeface="Times New Roman" pitchFamily="18" charset="0"/>
                <a:cs typeface="Times New Roman" pitchFamily="18" charset="0"/>
              </a:rPr>
              <a:t>Çalıştayın</a:t>
            </a:r>
            <a:r>
              <a:rPr lang="tr-TR" dirty="0">
                <a:latin typeface="Times New Roman" pitchFamily="18" charset="0"/>
                <a:cs typeface="Times New Roman" pitchFamily="18" charset="0"/>
              </a:rPr>
              <a:t> ikinci oturumu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Figen KANBİR, üniversitemiz öğrencilerinden Havva ALPHAN,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İlyas ERPAY, </a:t>
            </a:r>
            <a:r>
              <a:rPr lang="tr-TR" dirty="0" err="1">
                <a:latin typeface="Times New Roman" pitchFamily="18" charset="0"/>
                <a:cs typeface="Times New Roman" pitchFamily="18" charset="0"/>
              </a:rPr>
              <a:t>Öğretman</a:t>
            </a:r>
            <a:r>
              <a:rPr lang="tr-TR" dirty="0">
                <a:latin typeface="Times New Roman" pitchFamily="18" charset="0"/>
                <a:cs typeface="Times New Roman" pitchFamily="18" charset="0"/>
              </a:rPr>
              <a:t> Mehmet Şirin BATUR, Esra </a:t>
            </a:r>
            <a:r>
              <a:rPr lang="tr-TR" dirty="0" err="1">
                <a:latin typeface="Times New Roman" pitchFamily="18" charset="0"/>
                <a:cs typeface="Times New Roman" pitchFamily="18" charset="0"/>
              </a:rPr>
              <a:t>Hafiza</a:t>
            </a:r>
            <a:r>
              <a:rPr lang="tr-TR" dirty="0">
                <a:latin typeface="Times New Roman" pitchFamily="18" charset="0"/>
                <a:cs typeface="Times New Roman" pitchFamily="18" charset="0"/>
              </a:rPr>
              <a:t> ÖMÜR,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Adnan MEMDUHOĞLU,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İhsan GÜL, Arş. Gör. Ahmet AKTAŞ ve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SİMLA ADAGİDE katılarak sunum ve konuşmalarıyla katkıda bulundular. </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sonrası katılımcılara“</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Katılım Belgesi” verilerek </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sonlandırıldı.</a:t>
            </a:r>
          </a:p>
          <a:p>
            <a:pPr algn="just"/>
            <a:endParaRPr lang="tr-TR" dirty="0"/>
          </a:p>
        </p:txBody>
      </p:sp>
    </p:spTree>
    <p:extLst>
      <p:ext uri="{BB962C8B-B14F-4D97-AF65-F5344CB8AC3E}">
        <p14:creationId xmlns:p14="http://schemas.microsoft.com/office/powerpoint/2010/main" val="1860997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siirt-universitesi-kadin-sorunlari-uygulama-ve-arastirma-merkezi-mudurlugu-3-siirt-20171122144546284.jpg"/>
          <p:cNvPicPr/>
          <p:nvPr/>
        </p:nvPicPr>
        <p:blipFill>
          <a:blip r:embed="rId2" cstate="print"/>
          <a:stretch>
            <a:fillRect/>
          </a:stretch>
        </p:blipFill>
        <p:spPr>
          <a:xfrm>
            <a:off x="879232" y="351692"/>
            <a:ext cx="8053754" cy="5720861"/>
          </a:xfrm>
          <a:prstGeom prst="rect">
            <a:avLst/>
          </a:prstGeom>
        </p:spPr>
      </p:pic>
    </p:spTree>
    <p:extLst>
      <p:ext uri="{BB962C8B-B14F-4D97-AF65-F5344CB8AC3E}">
        <p14:creationId xmlns:p14="http://schemas.microsoft.com/office/powerpoint/2010/main" val="18609970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17-siirt-20171122144547998.jpg"/>
          <p:cNvPicPr>
            <a:picLocks noGrp="1"/>
          </p:cNvPicPr>
          <p:nvPr>
            <p:ph idx="1"/>
          </p:nvPr>
        </p:nvPicPr>
        <p:blipFill>
          <a:blip r:embed="rId2" cstate="print"/>
          <a:stretch>
            <a:fillRect/>
          </a:stretch>
        </p:blipFill>
        <p:spPr>
          <a:xfrm>
            <a:off x="867508" y="574431"/>
            <a:ext cx="8088923" cy="560253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26-siirt-2017112214454987.jpg"/>
          <p:cNvPicPr>
            <a:picLocks noGrp="1"/>
          </p:cNvPicPr>
          <p:nvPr>
            <p:ph idx="1"/>
          </p:nvPr>
        </p:nvPicPr>
        <p:blipFill>
          <a:blip r:embed="rId2" cstate="print"/>
          <a:stretch>
            <a:fillRect/>
          </a:stretch>
        </p:blipFill>
        <p:spPr>
          <a:xfrm>
            <a:off x="867508" y="515815"/>
            <a:ext cx="8088923" cy="556846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23-siirt-20171122144548751.jpg"/>
          <p:cNvPicPr>
            <a:picLocks noGrp="1"/>
          </p:cNvPicPr>
          <p:nvPr>
            <p:ph idx="1"/>
          </p:nvPr>
        </p:nvPicPr>
        <p:blipFill>
          <a:blip r:embed="rId2" cstate="print"/>
          <a:stretch>
            <a:fillRect/>
          </a:stretch>
        </p:blipFill>
        <p:spPr>
          <a:xfrm>
            <a:off x="879231" y="609600"/>
            <a:ext cx="8462777" cy="560253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570891" y="623454"/>
            <a:ext cx="7326923" cy="707886"/>
          </a:xfrm>
          <a:prstGeom prst="rect">
            <a:avLst/>
          </a:prstGeom>
          <a:noFill/>
        </p:spPr>
        <p:txBody>
          <a:bodyPr wrap="square" rtlCol="0">
            <a:spAutoFit/>
          </a:bodyPr>
          <a:lstStyle/>
          <a:p>
            <a:pPr algn="just"/>
            <a:r>
              <a:rPr lang="tr-TR" sz="2000" b="1" dirty="0"/>
              <a:t>Aile Ve Sosyal Politikalar Bakanı Fatma Betül Sayan Kaya  İle İstişare Toplantısı</a:t>
            </a:r>
            <a:endParaRPr lang="tr-TR" sz="2000" dirty="0"/>
          </a:p>
        </p:txBody>
      </p:sp>
      <p:sp>
        <p:nvSpPr>
          <p:cNvPr id="3" name="2 Dikdörtgen"/>
          <p:cNvSpPr/>
          <p:nvPr/>
        </p:nvSpPr>
        <p:spPr>
          <a:xfrm>
            <a:off x="1336432" y="1582616"/>
            <a:ext cx="7561384" cy="2308324"/>
          </a:xfrm>
          <a:prstGeom prst="rect">
            <a:avLst/>
          </a:prstGeom>
        </p:spPr>
        <p:txBody>
          <a:bodyPr wrap="square">
            <a:spAutoFit/>
          </a:bodyPr>
          <a:lstStyle/>
          <a:p>
            <a:pPr algn="just"/>
            <a:r>
              <a:rPr lang="tr-TR" dirty="0">
                <a:latin typeface="Times New Roman" pitchFamily="18" charset="0"/>
                <a:cs typeface="Times New Roman" pitchFamily="18" charset="0"/>
              </a:rPr>
              <a:t>Aile ve Sosyal Politikalar Bakanlığı'nın üniversiteler bünyesinde yer alan Kadın Sorunları Araştırma ve Uygulama Merkezleri (KASAUM) temsilcileri ile 1 Kasım 2017 tarihinde  Aile ve Sosyal Politikalar Bakanı Dr. Fatma Betül SAYAN KAYA‘</a:t>
            </a:r>
            <a:r>
              <a:rPr lang="tr-TR" dirty="0" err="1">
                <a:latin typeface="Times New Roman" pitchFamily="18" charset="0"/>
                <a:cs typeface="Times New Roman" pitchFamily="18" charset="0"/>
              </a:rPr>
              <a:t>nın</a:t>
            </a:r>
            <a:r>
              <a:rPr lang="tr-TR" dirty="0">
                <a:latin typeface="Times New Roman" pitchFamily="18" charset="0"/>
                <a:cs typeface="Times New Roman" pitchFamily="18" charset="0"/>
              </a:rPr>
              <a:t> başkanlığında  Ankara bir istişare toplantısı gerçekleştirildi.Üniversitesi Kadın Sorunları Uygulama ve Araştırma Merkezi Müdürlüğü olarak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Gör. Esra Hafıza ÖMÜR toplantıya katıldı. Toplantıda üniversitelerdeki Kadın Araştırma Merkezlerinin durumları ve tanıtımları yapıldı.</a:t>
            </a:r>
          </a:p>
        </p:txBody>
      </p:sp>
    </p:spTree>
    <p:extLst>
      <p:ext uri="{BB962C8B-B14F-4D97-AF65-F5344CB8AC3E}">
        <p14:creationId xmlns:p14="http://schemas.microsoft.com/office/powerpoint/2010/main" val="18609970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siirt-universitesi-kadin-sorunlari-uygulama-ve-arastirma-merkezi-mudurlugu-2-siirt-20171122154427659.jpg"/>
          <p:cNvPicPr/>
          <p:nvPr/>
        </p:nvPicPr>
        <p:blipFill>
          <a:blip r:embed="rId2" cstate="print"/>
          <a:stretch>
            <a:fillRect/>
          </a:stretch>
        </p:blipFill>
        <p:spPr>
          <a:xfrm>
            <a:off x="879231" y="574431"/>
            <a:ext cx="8097589" cy="5498123"/>
          </a:xfrm>
          <a:prstGeom prst="rect">
            <a:avLst/>
          </a:prstGeom>
        </p:spPr>
      </p:pic>
    </p:spTree>
    <p:extLst>
      <p:ext uri="{BB962C8B-B14F-4D97-AF65-F5344CB8AC3E}">
        <p14:creationId xmlns:p14="http://schemas.microsoft.com/office/powerpoint/2010/main" val="18609970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6-siirt-20171122154428248.jpg"/>
          <p:cNvPicPr>
            <a:picLocks noGrp="1"/>
          </p:cNvPicPr>
          <p:nvPr>
            <p:ph idx="1"/>
          </p:nvPr>
        </p:nvPicPr>
        <p:blipFill>
          <a:blip r:embed="rId2" cstate="print"/>
          <a:stretch>
            <a:fillRect/>
          </a:stretch>
        </p:blipFill>
        <p:spPr>
          <a:xfrm>
            <a:off x="855785" y="644769"/>
            <a:ext cx="8065478" cy="5532194"/>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6768" y="879231"/>
            <a:ext cx="8030309" cy="433754"/>
          </a:xfrm>
        </p:spPr>
        <p:txBody>
          <a:bodyPr>
            <a:normAutofit fontScale="90000"/>
          </a:bodyPr>
          <a:lstStyle/>
          <a:p>
            <a:r>
              <a:rPr lang="tr-TR" sz="2200" b="1" dirty="0">
                <a:latin typeface="+mn-lt"/>
              </a:rPr>
              <a:t>Mesleki Eğitimde Kadın Ve İstihdam" Konulu Sempozyum</a:t>
            </a:r>
            <a:br>
              <a:rPr lang="tr-TR" dirty="0"/>
            </a:br>
            <a:endParaRPr lang="tr-TR" dirty="0"/>
          </a:p>
        </p:txBody>
      </p:sp>
      <p:sp>
        <p:nvSpPr>
          <p:cNvPr id="3" name="2 İçerik Yer Tutucusu"/>
          <p:cNvSpPr>
            <a:spLocks noGrp="1"/>
          </p:cNvSpPr>
          <p:nvPr>
            <p:ph idx="1"/>
          </p:nvPr>
        </p:nvSpPr>
        <p:spPr>
          <a:xfrm>
            <a:off x="1101969" y="1195754"/>
            <a:ext cx="8018586" cy="4981209"/>
          </a:xfrm>
        </p:spPr>
        <p:txBody>
          <a:bodyPr/>
          <a:lstStyle/>
          <a:p>
            <a:pPr algn="just">
              <a:buNone/>
            </a:pPr>
            <a:r>
              <a:rPr lang="tr-TR" dirty="0"/>
              <a:t>   </a:t>
            </a:r>
            <a:r>
              <a:rPr lang="tr-TR" sz="1800" dirty="0">
                <a:latin typeface="Times New Roman" pitchFamily="18" charset="0"/>
                <a:cs typeface="Times New Roman" pitchFamily="18" charset="0"/>
              </a:rPr>
              <a:t>13 Aralık 2017 tarihinde Yükseköğretim Kurulu Başkanlığı tarafından Aile ve Sosyal Politikalar Bakanı Sayın Fatma Betül SAYAN KAYA , Yükseköğretim Kurulu Başkanı Prof. Dr. Yekta SARAÇ ile Çalışma ve Sosyal Güvenlik Bakanı Sayın Jülide </a:t>
            </a:r>
            <a:r>
              <a:rPr lang="tr-TR" sz="1800" dirty="0" err="1">
                <a:latin typeface="Times New Roman" pitchFamily="18" charset="0"/>
                <a:cs typeface="Times New Roman" pitchFamily="18" charset="0"/>
              </a:rPr>
              <a:t>SARIEROĞLU'nun</a:t>
            </a:r>
            <a:r>
              <a:rPr lang="tr-TR" sz="1800" dirty="0">
                <a:latin typeface="Times New Roman" pitchFamily="18" charset="0"/>
                <a:cs typeface="Times New Roman" pitchFamily="18" charset="0"/>
              </a:rPr>
              <a:t> teşrifleriyle "Mesleki Eğitimde Kadın ve İstihdam" konulu sempozyum düzenlendi. Düzenlenen sempozyuma merkez müdürümüz  </a:t>
            </a:r>
            <a:r>
              <a:rPr lang="tr-TR" sz="1800" dirty="0" err="1">
                <a:latin typeface="Times New Roman" pitchFamily="18" charset="0"/>
                <a:cs typeface="Times New Roman" pitchFamily="18" charset="0"/>
              </a:rPr>
              <a:t>Öğr</a:t>
            </a:r>
            <a:r>
              <a:rPr lang="tr-TR" sz="1800" dirty="0">
                <a:latin typeface="Times New Roman" pitchFamily="18" charset="0"/>
                <a:cs typeface="Times New Roman" pitchFamily="18" charset="0"/>
              </a:rPr>
              <a:t>. Gör. Esra </a:t>
            </a:r>
            <a:r>
              <a:rPr lang="tr-TR" sz="1800" dirty="0" err="1">
                <a:latin typeface="Times New Roman" pitchFamily="18" charset="0"/>
                <a:cs typeface="Times New Roman" pitchFamily="18" charset="0"/>
              </a:rPr>
              <a:t>Hafiza</a:t>
            </a:r>
            <a:r>
              <a:rPr lang="tr-TR" sz="1800" dirty="0">
                <a:latin typeface="Times New Roman" pitchFamily="18" charset="0"/>
                <a:cs typeface="Times New Roman" pitchFamily="18" charset="0"/>
              </a:rPr>
              <a:t> ÖMÜR, katılımcı olarak katıldı.</a:t>
            </a:r>
          </a:p>
          <a:p>
            <a:pPr algn="just">
              <a:buNone/>
            </a:pPr>
            <a:endParaRPr lang="tr-TR" sz="1800" dirty="0"/>
          </a:p>
          <a:p>
            <a:pPr algn="just">
              <a:buNone/>
            </a:pPr>
            <a:r>
              <a:rPr lang="tr-TR" sz="1800" b="1" dirty="0"/>
              <a:t>     </a:t>
            </a:r>
            <a:r>
              <a:rPr lang="tr-TR" sz="2000" b="1" dirty="0"/>
              <a:t>YÖK Kadın Çalışmaları Toplantısı</a:t>
            </a:r>
          </a:p>
          <a:p>
            <a:pPr algn="just">
              <a:buNone/>
            </a:pPr>
            <a:r>
              <a:rPr lang="tr-TR" sz="1800" dirty="0"/>
              <a:t>    </a:t>
            </a:r>
            <a:r>
              <a:rPr lang="tr-TR" sz="1800" dirty="0">
                <a:latin typeface="Times New Roman" pitchFamily="18" charset="0"/>
                <a:cs typeface="Times New Roman" pitchFamily="18" charset="0"/>
              </a:rPr>
              <a:t>Üniversitelerin Kadın Çalışmaları konusunda 2015-2016 yılını değerlendirmek üzere  Yükseköğretim Kurulu Başkanlığı tarafından ,30 Ocak 2017 tarihinde düzenlenen toplantıya Üniversitemiz Kadın Sorunları Uygulama ve Araştırma Merkezi Müdürü </a:t>
            </a:r>
            <a:r>
              <a:rPr lang="tr-TR" sz="1800" dirty="0" err="1">
                <a:latin typeface="Times New Roman" pitchFamily="18" charset="0"/>
                <a:cs typeface="Times New Roman" pitchFamily="18" charset="0"/>
              </a:rPr>
              <a:t>Öğr</a:t>
            </a:r>
            <a:r>
              <a:rPr lang="tr-TR" sz="1800" dirty="0">
                <a:latin typeface="Times New Roman" pitchFamily="18" charset="0"/>
                <a:cs typeface="Times New Roman" pitchFamily="18" charset="0"/>
              </a:rPr>
              <a:t>. Gör. Esra Hafıza ÖMÜR katıldı.</a:t>
            </a:r>
          </a:p>
          <a:p>
            <a:pPr algn="just">
              <a:buNone/>
            </a:pPr>
            <a:endParaRPr lang="tr-TR" sz="1800" dirty="0"/>
          </a:p>
          <a:p>
            <a:pPr algn="just">
              <a:buNone/>
            </a:pPr>
            <a:endParaRPr lang="tr-TR"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42646" y="1230922"/>
            <a:ext cx="7584831" cy="3693319"/>
          </a:xfrm>
          <a:prstGeom prst="rect">
            <a:avLst/>
          </a:prstGeom>
        </p:spPr>
        <p:txBody>
          <a:bodyPr wrap="square">
            <a:spAutoFit/>
          </a:bodyPr>
          <a:lstStyle/>
          <a:p>
            <a:pPr algn="just">
              <a:buNone/>
            </a:pPr>
            <a:r>
              <a:rPr lang="tr-TR" b="1" dirty="0">
                <a:latin typeface="Times New Roman" pitchFamily="18" charset="0"/>
                <a:cs typeface="Times New Roman" pitchFamily="18" charset="0"/>
              </a:rPr>
              <a:t>Üstünlükler </a:t>
            </a:r>
            <a:endParaRPr lang="tr-TR" dirty="0">
              <a:latin typeface="Times New Roman" pitchFamily="18" charset="0"/>
              <a:cs typeface="Times New Roman" pitchFamily="18" charset="0"/>
            </a:endParaRPr>
          </a:p>
          <a:p>
            <a:pPr algn="just">
              <a:buNone/>
            </a:pPr>
            <a:r>
              <a:rPr lang="tr-TR" dirty="0">
                <a:latin typeface="Times New Roman" pitchFamily="18" charset="0"/>
                <a:cs typeface="Times New Roman" pitchFamily="18" charset="0"/>
              </a:rPr>
              <a:t>Üniversitedeki Kadın Sorunlarına ilişkin mevcut sorunlarına ulaşabilme kolaylılığı merkezin aktif olmasıyla gerçekleşmesi söz konusudur</a:t>
            </a:r>
            <a:r>
              <a:rPr lang="tr-TR" i="1" dirty="0">
                <a:latin typeface="Times New Roman" pitchFamily="18" charset="0"/>
                <a:cs typeface="Times New Roman" pitchFamily="18" charset="0"/>
              </a:rPr>
              <a:t>.</a:t>
            </a:r>
          </a:p>
          <a:p>
            <a:pPr algn="just">
              <a:buNone/>
            </a:pPr>
            <a:endParaRPr lang="tr-TR" b="1" i="1" dirty="0">
              <a:latin typeface="Times New Roman" pitchFamily="18" charset="0"/>
              <a:cs typeface="Times New Roman" pitchFamily="18" charset="0"/>
            </a:endParaRPr>
          </a:p>
          <a:p>
            <a:pPr algn="just">
              <a:buNone/>
            </a:pPr>
            <a:r>
              <a:rPr lang="tr-TR" b="1" dirty="0">
                <a:latin typeface="Times New Roman" pitchFamily="18" charset="0"/>
                <a:cs typeface="Times New Roman" pitchFamily="18" charset="0"/>
              </a:rPr>
              <a:t>Zayıflıklar</a:t>
            </a:r>
          </a:p>
          <a:p>
            <a:pPr algn="just"/>
            <a:r>
              <a:rPr lang="tr-TR" dirty="0">
                <a:latin typeface="Times New Roman" pitchFamily="18" charset="0"/>
                <a:cs typeface="Times New Roman" pitchFamily="18" charset="0"/>
              </a:rPr>
              <a:t>Birime aktif katılımcıların olmaması , </a:t>
            </a:r>
          </a:p>
          <a:p>
            <a:pPr algn="just"/>
            <a:r>
              <a:rPr lang="tr-TR" dirty="0">
                <a:latin typeface="Times New Roman" pitchFamily="18" charset="0"/>
                <a:cs typeface="Times New Roman" pitchFamily="18" charset="0"/>
              </a:rPr>
              <a:t>Ofisimizin olmaması,</a:t>
            </a:r>
          </a:p>
          <a:p>
            <a:pPr algn="just"/>
            <a:r>
              <a:rPr lang="tr-TR" dirty="0">
                <a:latin typeface="Times New Roman" pitchFamily="18" charset="0"/>
                <a:cs typeface="Times New Roman" pitchFamily="18" charset="0"/>
              </a:rPr>
              <a:t>Bütçemizin olmaması</a:t>
            </a:r>
          </a:p>
          <a:p>
            <a:pPr algn="just">
              <a:buNone/>
            </a:pPr>
            <a:endParaRPr lang="tr-TR" dirty="0">
              <a:latin typeface="Times New Roman" pitchFamily="18" charset="0"/>
              <a:cs typeface="Times New Roman" pitchFamily="18" charset="0"/>
            </a:endParaRPr>
          </a:p>
          <a:p>
            <a:pPr algn="just">
              <a:buNone/>
            </a:pPr>
            <a:r>
              <a:rPr lang="tr-TR" b="1" dirty="0">
                <a:latin typeface="Times New Roman" pitchFamily="18" charset="0"/>
                <a:cs typeface="Times New Roman" pitchFamily="18" charset="0"/>
              </a:rPr>
              <a:t>Değerlendirme</a:t>
            </a:r>
          </a:p>
          <a:p>
            <a:pPr algn="just">
              <a:buNone/>
            </a:pPr>
            <a:r>
              <a:rPr lang="tr-TR" dirty="0">
                <a:latin typeface="Times New Roman" pitchFamily="18" charset="0"/>
                <a:cs typeface="Times New Roman" pitchFamily="18" charset="0"/>
              </a:rPr>
              <a:t>Güneydoğu Anadolu Bölgesi ve Siirt ilindeki kız çocukları için Halk Eğitim Programlarını yürütmeyi hedefliyor, Toplumsal Duyarlılığı artırmak için Orta ve Yükseköğretim Öğrencilerimizi bu konuda bilinçlendirmeyi amaçlıyoruz.</a:t>
            </a:r>
            <a:endParaRPr lang="tr-TR" dirty="0"/>
          </a:p>
        </p:txBody>
      </p:sp>
    </p:spTree>
    <p:extLst>
      <p:ext uri="{BB962C8B-B14F-4D97-AF65-F5344CB8AC3E}">
        <p14:creationId xmlns:p14="http://schemas.microsoft.com/office/powerpoint/2010/main" val="26151908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3307</TotalTime>
  <Words>866</Words>
  <Application>Microsoft Office PowerPoint</Application>
  <PresentationFormat>Geniş ekran</PresentationFormat>
  <Paragraphs>56</Paragraphs>
  <Slides>27</Slides>
  <Notes>0</Notes>
  <HiddenSlides>0</HiddenSlides>
  <MMClips>0</MMClips>
  <ScaleCrop>false</ScaleCrop>
  <HeadingPairs>
    <vt:vector size="8" baseType="variant">
      <vt:variant>
        <vt:lpstr>Kullanılan Yazı Tipleri</vt:lpstr>
      </vt:variant>
      <vt:variant>
        <vt:i4>5</vt:i4>
      </vt:variant>
      <vt:variant>
        <vt:lpstr>Tema</vt:lpstr>
      </vt:variant>
      <vt:variant>
        <vt:i4>1</vt:i4>
      </vt:variant>
      <vt:variant>
        <vt:lpstr>Eklenmiş OLE Hizmet Programları</vt:lpstr>
      </vt:variant>
      <vt:variant>
        <vt:i4>1</vt:i4>
      </vt:variant>
      <vt:variant>
        <vt:lpstr>Slayt Başlıkları</vt:lpstr>
      </vt:variant>
      <vt:variant>
        <vt:i4>27</vt:i4>
      </vt:variant>
    </vt:vector>
  </HeadingPairs>
  <TitlesOfParts>
    <vt:vector size="34" baseType="lpstr">
      <vt:lpstr>Arial</vt:lpstr>
      <vt:lpstr>Calibri</vt:lpstr>
      <vt:lpstr>Calibri Light</vt:lpstr>
      <vt:lpstr>Montserrat Alternates</vt:lpstr>
      <vt:lpstr>Times New Roman</vt:lpstr>
      <vt:lpstr>Office Teması</vt:lpstr>
      <vt:lpstr>Belge</vt:lpstr>
      <vt:lpstr>PowerPoint Sunusu</vt:lpstr>
      <vt:lpstr>PowerPoint Sunusu</vt:lpstr>
      <vt:lpstr>PowerPoint Sunusu</vt:lpstr>
      <vt:lpstr>PowerPoint Sunusu</vt:lpstr>
      <vt:lpstr>PowerPoint Sunusu</vt:lpstr>
      <vt:lpstr>BİRİM PERSONELLERİ</vt:lpstr>
      <vt:lpstr>ÖRGÜT YAPISI</vt:lpstr>
      <vt:lpstr>PowerPoint Sunusu</vt:lpstr>
      <vt:lpstr>FİZİKİ YAPI</vt:lpstr>
      <vt:lpstr>MALİ DURUM</vt:lpstr>
      <vt:lpstr>PowerPoint Sunusu</vt:lpstr>
      <vt:lpstr> 2018 Yılı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Mesleki Eğitimde Kadın Ve İstihdam" Konulu Sempozyum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Hp</cp:lastModifiedBy>
  <cp:revision>227</cp:revision>
  <dcterms:created xsi:type="dcterms:W3CDTF">2018-02-07T07:43:50Z</dcterms:created>
  <dcterms:modified xsi:type="dcterms:W3CDTF">2021-05-26T08:31:21Z</dcterms:modified>
</cp:coreProperties>
</file>