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4"/>
  </p:notesMasterIdLst>
  <p:sldIdLst>
    <p:sldId id="258" r:id="rId3"/>
    <p:sldId id="371" r:id="rId4"/>
    <p:sldId id="372" r:id="rId5"/>
    <p:sldId id="399" r:id="rId6"/>
    <p:sldId id="411" r:id="rId7"/>
    <p:sldId id="397" r:id="rId8"/>
    <p:sldId id="393" r:id="rId9"/>
    <p:sldId id="394" r:id="rId10"/>
    <p:sldId id="401" r:id="rId11"/>
    <p:sldId id="402" r:id="rId12"/>
    <p:sldId id="403" r:id="rId13"/>
    <p:sldId id="404" r:id="rId14"/>
    <p:sldId id="406" r:id="rId15"/>
    <p:sldId id="407" r:id="rId16"/>
    <p:sldId id="408" r:id="rId17"/>
    <p:sldId id="409" r:id="rId18"/>
    <p:sldId id="410" r:id="rId19"/>
    <p:sldId id="398" r:id="rId20"/>
    <p:sldId id="405" r:id="rId21"/>
    <p:sldId id="400" r:id="rId22"/>
    <p:sldId id="284" r:id="rId23"/>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erdar abut" initials="sa" lastIdx="7" clrIdx="0">
    <p:extLst>
      <p:ext uri="{19B8F6BF-5375-455C-9EA6-DF929625EA0E}">
        <p15:presenceInfo xmlns:p15="http://schemas.microsoft.com/office/powerpoint/2012/main" userId="3ade717679585da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17292A2E-F333-43FB-9621-5CBBE7FDCDCB}" styleName="Açık Stil 2 - Vurgu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929F9F4-4A8F-4326-A1B4-22849713DDAB}" styleName="Koyu Stil 1 - Vurgu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D27102A9-8310-4765-A935-A1911B00CA55}" styleName="Açık Stil 1 - Vurgu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52" autoAdjust="0"/>
    <p:restoredTop sz="94000" autoAdjust="0"/>
  </p:normalViewPr>
  <p:slideViewPr>
    <p:cSldViewPr snapToGrid="0">
      <p:cViewPr varScale="1">
        <p:scale>
          <a:sx n="76" d="100"/>
          <a:sy n="76" d="100"/>
        </p:scale>
        <p:origin x="126" y="522"/>
      </p:cViewPr>
      <p:guideLst/>
    </p:cSldViewPr>
  </p:slideViewPr>
  <p:notesTextViewPr>
    <p:cViewPr>
      <p:scale>
        <a:sx n="3" d="2"/>
        <a:sy n="3" d="2"/>
      </p:scale>
      <p:origin x="0" y="0"/>
    </p:cViewPr>
  </p:notesTextViewPr>
  <p:sorterViewPr>
    <p:cViewPr>
      <p:scale>
        <a:sx n="110" d="100"/>
        <a:sy n="110" d="100"/>
      </p:scale>
      <p:origin x="0" y="-883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58429B-EE59-41F7-B954-F180555A2C09}" type="datetimeFigureOut">
              <a:rPr lang="tr-TR" smtClean="0"/>
              <a:t>16.10.2025</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BF735-C093-4715-9A24-46B2B7FBDA82}" type="slidenum">
              <a:rPr lang="tr-TR" smtClean="0"/>
              <a:t>‹#›</a:t>
            </a:fld>
            <a:endParaRPr lang="tr-TR"/>
          </a:p>
        </p:txBody>
      </p:sp>
    </p:spTree>
    <p:extLst>
      <p:ext uri="{BB962C8B-B14F-4D97-AF65-F5344CB8AC3E}">
        <p14:creationId xmlns:p14="http://schemas.microsoft.com/office/powerpoint/2010/main" val="4272699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p:cNvSpPr>
            <a:spLocks noGrp="1"/>
          </p:cNvSpPr>
          <p:nvPr>
            <p:ph type="dt" sz="half" idx="10"/>
          </p:nvPr>
        </p:nvSpPr>
        <p:spPr/>
        <p:txBody>
          <a:bodyPr/>
          <a:lstStyle/>
          <a:p>
            <a:fld id="{B0662BFA-4C2C-4A38-AADE-FD7585A05BA6}" type="datetimeFigureOut">
              <a:rPr lang="tr-TR" smtClean="0"/>
              <a:t>16.10.2025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828175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B0662BFA-4C2C-4A38-AADE-FD7585A05BA6}" type="datetimeFigureOut">
              <a:rPr lang="tr-TR" smtClean="0"/>
              <a:t>16.10.2025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717491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Veri Yer Tutucusu 3"/>
          <p:cNvSpPr>
            <a:spLocks noGrp="1"/>
          </p:cNvSpPr>
          <p:nvPr>
            <p:ph type="dt" sz="half" idx="10"/>
          </p:nvPr>
        </p:nvSpPr>
        <p:spPr/>
        <p:txBody>
          <a:bodyPr/>
          <a:lstStyle/>
          <a:p>
            <a:fld id="{B0662BFA-4C2C-4A38-AADE-FD7585A05BA6}" type="datetimeFigureOut">
              <a:rPr lang="tr-TR" smtClean="0"/>
              <a:t>16.10.2025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472014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B0662BFA-4C2C-4A38-AADE-FD7585A05BA6}" type="datetimeFigureOut">
              <a:rPr lang="tr-TR" smtClean="0"/>
              <a:t>16.10.2025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4193005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B0662BFA-4C2C-4A38-AADE-FD7585A05BA6}" type="datetimeFigureOut">
              <a:rPr lang="tr-TR" smtClean="0"/>
              <a:t>16.10.2025</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9532056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B0662BFA-4C2C-4A38-AADE-FD7585A05BA6}" type="datetimeFigureOut">
              <a:rPr lang="tr-TR" smtClean="0"/>
              <a:t>16.10.2025</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800408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B0662BFA-4C2C-4A38-AADE-FD7585A05BA6}" type="datetimeFigureOut">
              <a:rPr lang="tr-TR" smtClean="0"/>
              <a:t>16.10.2025</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251500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Veri Yer Tutucusu 4"/>
          <p:cNvSpPr>
            <a:spLocks noGrp="1"/>
          </p:cNvSpPr>
          <p:nvPr>
            <p:ph type="dt" sz="half" idx="10"/>
          </p:nvPr>
        </p:nvSpPr>
        <p:spPr/>
        <p:txBody>
          <a:bodyPr/>
          <a:lstStyle/>
          <a:p>
            <a:fld id="{B0662BFA-4C2C-4A38-AADE-FD7585A05BA6}" type="datetimeFigureOut">
              <a:rPr lang="tr-TR" smtClean="0"/>
              <a:t>16.10.2025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1104429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simgeyi tıklatın</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Veri Yer Tutucusu 4"/>
          <p:cNvSpPr>
            <a:spLocks noGrp="1"/>
          </p:cNvSpPr>
          <p:nvPr>
            <p:ph type="dt" sz="half" idx="10"/>
          </p:nvPr>
        </p:nvSpPr>
        <p:spPr/>
        <p:txBody>
          <a:bodyPr/>
          <a:lstStyle/>
          <a:p>
            <a:fld id="{B0662BFA-4C2C-4A38-AADE-FD7585A05BA6}" type="datetimeFigureOut">
              <a:rPr lang="tr-TR" smtClean="0"/>
              <a:t>16.10.2025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4245371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B0662BFA-4C2C-4A38-AADE-FD7585A05BA6}" type="datetimeFigureOut">
              <a:rPr lang="tr-TR" smtClean="0"/>
              <a:t>16.10.2025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2755926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B0662BFA-4C2C-4A38-AADE-FD7585A05BA6}" type="datetimeFigureOut">
              <a:rPr lang="tr-TR" smtClean="0"/>
              <a:t>16.10.2025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3826123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B4C3A-F7FA-1AFD-DA77-03CE8F0B794E}"/>
              </a:ext>
            </a:extLst>
          </p:cNvPr>
          <p:cNvSpPr>
            <a:spLocks noGrp="1"/>
          </p:cNvSpPr>
          <p:nvPr>
            <p:ph type="title" hasCustomPrompt="1"/>
          </p:nvPr>
        </p:nvSpPr>
        <p:spPr>
          <a:xfrm>
            <a:off x="1663700" y="625987"/>
            <a:ext cx="7264400" cy="358156"/>
          </a:xfrm>
        </p:spPr>
        <p:txBody>
          <a:bodyPr>
            <a:normAutofit/>
          </a:bodyPr>
          <a:lstStyle>
            <a:lvl1pPr algn="ctr">
              <a:defRPr sz="2200" b="1"/>
            </a:lvl1pPr>
          </a:lstStyle>
          <a:p>
            <a:r>
              <a:rPr lang="tr-TR" dirty="0"/>
              <a:t>BİRİM YÖNETİMİ</a:t>
            </a:r>
          </a:p>
        </p:txBody>
      </p:sp>
      <p:sp>
        <p:nvSpPr>
          <p:cNvPr id="3" name="Date Placeholder 2">
            <a:extLst>
              <a:ext uri="{FF2B5EF4-FFF2-40B4-BE49-F238E27FC236}">
                <a16:creationId xmlns:a16="http://schemas.microsoft.com/office/drawing/2014/main" id="{E00D2068-4533-54BB-128A-8F3C3786D22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16.10.2025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a:extLst>
              <a:ext uri="{FF2B5EF4-FFF2-40B4-BE49-F238E27FC236}">
                <a16:creationId xmlns:a16="http://schemas.microsoft.com/office/drawing/2014/main" id="{A326A481-76F4-4D93-3375-A7C748233EC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D2A76DFE-4A56-BA20-568A-A7795D1A509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12" name="Freeform: Shape 11">
            <a:extLst>
              <a:ext uri="{FF2B5EF4-FFF2-40B4-BE49-F238E27FC236}">
                <a16:creationId xmlns:a16="http://schemas.microsoft.com/office/drawing/2014/main" id="{F1D3786B-5DA8-BB80-3398-76C68A3F4CAB}"/>
              </a:ext>
            </a:extLst>
          </p:cNvPr>
          <p:cNvSpPr/>
          <p:nvPr/>
        </p:nvSpPr>
        <p:spPr>
          <a:xfrm>
            <a:off x="4189128" y="3111652"/>
            <a:ext cx="2213544" cy="404659"/>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13" name="Rectangle 12">
            <a:extLst>
              <a:ext uri="{FF2B5EF4-FFF2-40B4-BE49-F238E27FC236}">
                <a16:creationId xmlns:a16="http://schemas.microsoft.com/office/drawing/2014/main" id="{41587F53-7D96-22EA-F7F0-03C5BC7B0799}"/>
              </a:ext>
            </a:extLst>
          </p:cNvPr>
          <p:cNvSpPr>
            <a:spLocks noChangeAspect="1"/>
          </p:cNvSpPr>
          <p:nvPr/>
        </p:nvSpPr>
        <p:spPr>
          <a:xfrm>
            <a:off x="4412857" y="1020837"/>
            <a:ext cx="1539319" cy="2082111"/>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a:p>
        </p:txBody>
      </p:sp>
      <p:sp>
        <p:nvSpPr>
          <p:cNvPr id="17" name="Text Placeholder 16">
            <a:extLst>
              <a:ext uri="{FF2B5EF4-FFF2-40B4-BE49-F238E27FC236}">
                <a16:creationId xmlns:a16="http://schemas.microsoft.com/office/drawing/2014/main" id="{DBCDA8D7-10EC-A266-FF4B-726BECBB37C8}"/>
              </a:ext>
            </a:extLst>
          </p:cNvPr>
          <p:cNvSpPr>
            <a:spLocks noGrp="1"/>
          </p:cNvSpPr>
          <p:nvPr>
            <p:ph type="body" sz="quarter" idx="13" hasCustomPrompt="1"/>
          </p:nvPr>
        </p:nvSpPr>
        <p:spPr>
          <a:xfrm>
            <a:off x="4197499" y="3110089"/>
            <a:ext cx="2159748" cy="380103"/>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a:t>
            </a:r>
          </a:p>
        </p:txBody>
      </p:sp>
      <p:sp>
        <p:nvSpPr>
          <p:cNvPr id="19" name="Picture Placeholder 18">
            <a:extLst>
              <a:ext uri="{FF2B5EF4-FFF2-40B4-BE49-F238E27FC236}">
                <a16:creationId xmlns:a16="http://schemas.microsoft.com/office/drawing/2014/main" id="{6632F21A-A4B9-AE03-D0B7-90D9C8127E7E}"/>
              </a:ext>
            </a:extLst>
          </p:cNvPr>
          <p:cNvSpPr>
            <a:spLocks noGrp="1"/>
          </p:cNvSpPr>
          <p:nvPr>
            <p:ph type="pic" sz="quarter" idx="14" hasCustomPrompt="1"/>
          </p:nvPr>
        </p:nvSpPr>
        <p:spPr>
          <a:xfrm>
            <a:off x="4463101" y="1026414"/>
            <a:ext cx="1489075" cy="2057556"/>
          </a:xfrm>
        </p:spPr>
        <p:txBody>
          <a:bodyPr/>
          <a:lstStyle>
            <a:lvl1pPr>
              <a:defRPr/>
            </a:lvl1pPr>
          </a:lstStyle>
          <a:p>
            <a:r>
              <a:rPr lang="tr-TR" dirty="0"/>
              <a:t>Resim ekleyiniz</a:t>
            </a:r>
          </a:p>
        </p:txBody>
      </p:sp>
      <p:grpSp>
        <p:nvGrpSpPr>
          <p:cNvPr id="20" name="Group 19">
            <a:extLst>
              <a:ext uri="{FF2B5EF4-FFF2-40B4-BE49-F238E27FC236}">
                <a16:creationId xmlns:a16="http://schemas.microsoft.com/office/drawing/2014/main" id="{F7601A60-E7AF-2A68-DF40-E7A228F661D9}"/>
              </a:ext>
            </a:extLst>
          </p:cNvPr>
          <p:cNvGrpSpPr/>
          <p:nvPr/>
        </p:nvGrpSpPr>
        <p:grpSpPr>
          <a:xfrm>
            <a:off x="849206" y="3632068"/>
            <a:ext cx="2213544" cy="2418810"/>
            <a:chOff x="4151792" y="1113007"/>
            <a:chExt cx="2329566" cy="2509299"/>
          </a:xfrm>
        </p:grpSpPr>
        <p:sp>
          <p:nvSpPr>
            <p:cNvPr id="21" name="Freeform: Shape 20">
              <a:extLst>
                <a:ext uri="{FF2B5EF4-FFF2-40B4-BE49-F238E27FC236}">
                  <a16:creationId xmlns:a16="http://schemas.microsoft.com/office/drawing/2014/main" id="{0183A604-EAE7-AF05-9667-E769186EFC0B}"/>
                </a:ext>
              </a:extLst>
            </p:cNvPr>
            <p:cNvSpPr/>
            <p:nvPr/>
          </p:nvSpPr>
          <p:spPr>
            <a:xfrm>
              <a:off x="4151792" y="3202509"/>
              <a:ext cx="2329566" cy="419797"/>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22" name="Rectangle 21">
              <a:extLst>
                <a:ext uri="{FF2B5EF4-FFF2-40B4-BE49-F238E27FC236}">
                  <a16:creationId xmlns:a16="http://schemas.microsoft.com/office/drawing/2014/main" id="{83847F1D-B611-C8EE-873C-21588E52E83E}"/>
                </a:ext>
              </a:extLst>
            </p:cNvPr>
            <p:cNvSpPr>
              <a:spLocks noChangeAspect="1"/>
            </p:cNvSpPr>
            <p:nvPr/>
          </p:nvSpPr>
          <p:spPr>
            <a:xfrm>
              <a:off x="4533012" y="1113007"/>
              <a:ext cx="1567124" cy="208950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grpSp>
      <p:sp>
        <p:nvSpPr>
          <p:cNvPr id="23" name="Picture Placeholder 18">
            <a:extLst>
              <a:ext uri="{FF2B5EF4-FFF2-40B4-BE49-F238E27FC236}">
                <a16:creationId xmlns:a16="http://schemas.microsoft.com/office/drawing/2014/main" id="{515CEA9B-69CA-EE24-37E0-227A78822F87}"/>
              </a:ext>
            </a:extLst>
          </p:cNvPr>
          <p:cNvSpPr>
            <a:spLocks noGrp="1"/>
          </p:cNvSpPr>
          <p:nvPr>
            <p:ph type="pic" sz="quarter" idx="15" hasCustomPrompt="1"/>
          </p:nvPr>
        </p:nvSpPr>
        <p:spPr>
          <a:xfrm>
            <a:off x="1227419" y="3650615"/>
            <a:ext cx="1452281" cy="2008460"/>
          </a:xfrm>
        </p:spPr>
        <p:txBody>
          <a:bodyPr/>
          <a:lstStyle>
            <a:lvl1pPr>
              <a:defRPr/>
            </a:lvl1pPr>
          </a:lstStyle>
          <a:p>
            <a:r>
              <a:rPr lang="tr-TR" dirty="0"/>
              <a:t>Resim ekleyiniz</a:t>
            </a:r>
          </a:p>
        </p:txBody>
      </p:sp>
      <p:sp>
        <p:nvSpPr>
          <p:cNvPr id="24" name="Text Placeholder 16">
            <a:extLst>
              <a:ext uri="{FF2B5EF4-FFF2-40B4-BE49-F238E27FC236}">
                <a16:creationId xmlns:a16="http://schemas.microsoft.com/office/drawing/2014/main" id="{CCA753CD-9636-50B5-F337-D84B921DAE40}"/>
              </a:ext>
            </a:extLst>
          </p:cNvPr>
          <p:cNvSpPr>
            <a:spLocks noGrp="1"/>
          </p:cNvSpPr>
          <p:nvPr>
            <p:ph type="body" sz="quarter" idx="16" hasCustomPrompt="1"/>
          </p:nvPr>
        </p:nvSpPr>
        <p:spPr>
          <a:xfrm>
            <a:off x="903002" y="5677622"/>
            <a:ext cx="2159748" cy="404658"/>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 Yardımcı)</a:t>
            </a:r>
          </a:p>
        </p:txBody>
      </p:sp>
      <p:sp>
        <p:nvSpPr>
          <p:cNvPr id="27" name="Freeform: Shape 26">
            <a:extLst>
              <a:ext uri="{FF2B5EF4-FFF2-40B4-BE49-F238E27FC236}">
                <a16:creationId xmlns:a16="http://schemas.microsoft.com/office/drawing/2014/main" id="{82E1F4A0-7C7C-8899-DCDC-39267D5F630E}"/>
              </a:ext>
            </a:extLst>
          </p:cNvPr>
          <p:cNvSpPr/>
          <p:nvPr userDrawn="1"/>
        </p:nvSpPr>
        <p:spPr>
          <a:xfrm>
            <a:off x="4189592" y="5642257"/>
            <a:ext cx="2213544" cy="404658"/>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28" name="Rectangle 27">
            <a:extLst>
              <a:ext uri="{FF2B5EF4-FFF2-40B4-BE49-F238E27FC236}">
                <a16:creationId xmlns:a16="http://schemas.microsoft.com/office/drawing/2014/main" id="{56FC9082-5B64-D921-4B6C-8EE62C14E132}"/>
              </a:ext>
            </a:extLst>
          </p:cNvPr>
          <p:cNvSpPr>
            <a:spLocks noChangeAspect="1"/>
          </p:cNvSpPr>
          <p:nvPr userDrawn="1"/>
        </p:nvSpPr>
        <p:spPr>
          <a:xfrm>
            <a:off x="4551826" y="3628106"/>
            <a:ext cx="1489075" cy="201415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sp>
        <p:nvSpPr>
          <p:cNvPr id="29" name="Freeform: Shape 28">
            <a:extLst>
              <a:ext uri="{FF2B5EF4-FFF2-40B4-BE49-F238E27FC236}">
                <a16:creationId xmlns:a16="http://schemas.microsoft.com/office/drawing/2014/main" id="{79581952-53C9-2848-D9CB-0083DB10890E}"/>
              </a:ext>
            </a:extLst>
          </p:cNvPr>
          <p:cNvSpPr/>
          <p:nvPr userDrawn="1"/>
        </p:nvSpPr>
        <p:spPr>
          <a:xfrm>
            <a:off x="7529978" y="5652066"/>
            <a:ext cx="2213544" cy="404658"/>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rgbClr val="7030A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30" name="Rectangle 29">
            <a:extLst>
              <a:ext uri="{FF2B5EF4-FFF2-40B4-BE49-F238E27FC236}">
                <a16:creationId xmlns:a16="http://schemas.microsoft.com/office/drawing/2014/main" id="{2455CDC7-E362-78F1-ABC6-8DC057371DCC}"/>
              </a:ext>
            </a:extLst>
          </p:cNvPr>
          <p:cNvSpPr>
            <a:spLocks noChangeAspect="1"/>
          </p:cNvSpPr>
          <p:nvPr userDrawn="1"/>
        </p:nvSpPr>
        <p:spPr>
          <a:xfrm>
            <a:off x="7892212" y="3637915"/>
            <a:ext cx="1489075" cy="201415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sp>
        <p:nvSpPr>
          <p:cNvPr id="31" name="Picture Placeholder 18">
            <a:extLst>
              <a:ext uri="{FF2B5EF4-FFF2-40B4-BE49-F238E27FC236}">
                <a16:creationId xmlns:a16="http://schemas.microsoft.com/office/drawing/2014/main" id="{AE3CE188-D0B5-266E-FFE9-8352C510734A}"/>
              </a:ext>
            </a:extLst>
          </p:cNvPr>
          <p:cNvSpPr>
            <a:spLocks noGrp="1"/>
          </p:cNvSpPr>
          <p:nvPr>
            <p:ph type="pic" sz="quarter" idx="19" hasCustomPrompt="1"/>
          </p:nvPr>
        </p:nvSpPr>
        <p:spPr>
          <a:xfrm>
            <a:off x="4551362" y="3643605"/>
            <a:ext cx="1452281" cy="2008460"/>
          </a:xfrm>
        </p:spPr>
        <p:txBody>
          <a:bodyPr/>
          <a:lstStyle>
            <a:lvl1pPr>
              <a:defRPr/>
            </a:lvl1pPr>
          </a:lstStyle>
          <a:p>
            <a:r>
              <a:rPr lang="tr-TR" dirty="0"/>
              <a:t>Resim ekleyiniz</a:t>
            </a:r>
          </a:p>
        </p:txBody>
      </p:sp>
      <p:sp>
        <p:nvSpPr>
          <p:cNvPr id="32" name="Text Placeholder 16">
            <a:extLst>
              <a:ext uri="{FF2B5EF4-FFF2-40B4-BE49-F238E27FC236}">
                <a16:creationId xmlns:a16="http://schemas.microsoft.com/office/drawing/2014/main" id="{2A99479B-C304-B828-C831-1F64997B4592}"/>
              </a:ext>
            </a:extLst>
          </p:cNvPr>
          <p:cNvSpPr>
            <a:spLocks noGrp="1"/>
          </p:cNvSpPr>
          <p:nvPr>
            <p:ph type="body" sz="quarter" idx="20" hasCustomPrompt="1"/>
          </p:nvPr>
        </p:nvSpPr>
        <p:spPr>
          <a:xfrm>
            <a:off x="4242924" y="5652065"/>
            <a:ext cx="2159748" cy="404658"/>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 Yardımcı)</a:t>
            </a:r>
          </a:p>
        </p:txBody>
      </p:sp>
      <p:sp>
        <p:nvSpPr>
          <p:cNvPr id="33" name="Picture Placeholder 18">
            <a:extLst>
              <a:ext uri="{FF2B5EF4-FFF2-40B4-BE49-F238E27FC236}">
                <a16:creationId xmlns:a16="http://schemas.microsoft.com/office/drawing/2014/main" id="{C9377410-F1B0-DA3F-2066-A9FFE09A37D3}"/>
              </a:ext>
            </a:extLst>
          </p:cNvPr>
          <p:cNvSpPr>
            <a:spLocks noGrp="1"/>
          </p:cNvSpPr>
          <p:nvPr>
            <p:ph type="pic" sz="quarter" idx="21" hasCustomPrompt="1"/>
          </p:nvPr>
        </p:nvSpPr>
        <p:spPr>
          <a:xfrm>
            <a:off x="7891284" y="3643040"/>
            <a:ext cx="1452281" cy="2008460"/>
          </a:xfrm>
        </p:spPr>
        <p:txBody>
          <a:bodyPr/>
          <a:lstStyle>
            <a:lvl1pPr>
              <a:defRPr/>
            </a:lvl1pPr>
          </a:lstStyle>
          <a:p>
            <a:r>
              <a:rPr lang="tr-TR" dirty="0"/>
              <a:t>Resim ekleyiniz</a:t>
            </a:r>
          </a:p>
        </p:txBody>
      </p:sp>
      <p:sp>
        <p:nvSpPr>
          <p:cNvPr id="34" name="Text Placeholder 16">
            <a:extLst>
              <a:ext uri="{FF2B5EF4-FFF2-40B4-BE49-F238E27FC236}">
                <a16:creationId xmlns:a16="http://schemas.microsoft.com/office/drawing/2014/main" id="{A2DDAA7F-E187-498D-D0C7-152856664046}"/>
              </a:ext>
            </a:extLst>
          </p:cNvPr>
          <p:cNvSpPr>
            <a:spLocks noGrp="1"/>
          </p:cNvSpPr>
          <p:nvPr>
            <p:ph type="body" sz="quarter" idx="22" hasCustomPrompt="1"/>
          </p:nvPr>
        </p:nvSpPr>
        <p:spPr>
          <a:xfrm>
            <a:off x="7582846" y="5651500"/>
            <a:ext cx="2159748" cy="404658"/>
          </a:xfrm>
        </p:spPr>
        <p:txBody>
          <a:bodyPr>
            <a:normAutofit/>
          </a:bodyPr>
          <a:lstStyle>
            <a:lvl1pPr marL="0" indent="0" algn="ctr">
              <a:lnSpc>
                <a:spcPct val="100000"/>
              </a:lnSpc>
              <a:spcBef>
                <a:spcPts val="0"/>
              </a:spcBef>
              <a:buNone/>
              <a:defRPr sz="1200" b="1">
                <a:solidFill>
                  <a:schemeClr val="bg1"/>
                </a:solidFill>
              </a:defRPr>
            </a:lvl1pPr>
            <a:lvl2pPr>
              <a:defRPr sz="1200"/>
            </a:lvl2pPr>
            <a:lvl3pPr>
              <a:defRPr sz="1200"/>
            </a:lvl3pPr>
            <a:lvl4pPr>
              <a:defRPr sz="1200"/>
            </a:lvl4pPr>
            <a:lvl5pPr>
              <a:defRPr sz="1200"/>
            </a:lvl5pPr>
          </a:lstStyle>
          <a:p>
            <a:pPr lvl="0"/>
            <a:r>
              <a:rPr lang="tr-TR" dirty="0"/>
              <a:t>Ad Soyad (Fakülte Sekreteri)</a:t>
            </a:r>
          </a:p>
        </p:txBody>
      </p:sp>
      <p:cxnSp>
        <p:nvCxnSpPr>
          <p:cNvPr id="36" name="Connector: Elbow 35">
            <a:extLst>
              <a:ext uri="{FF2B5EF4-FFF2-40B4-BE49-F238E27FC236}">
                <a16:creationId xmlns:a16="http://schemas.microsoft.com/office/drawing/2014/main" id="{1EC2A9CE-13AB-A9B1-6BB3-159C1E5606B9}"/>
              </a:ext>
            </a:extLst>
          </p:cNvPr>
          <p:cNvCxnSpPr>
            <a:stCxn id="17" idx="1"/>
            <a:endCxn id="23" idx="0"/>
          </p:cNvCxnSpPr>
          <p:nvPr userDrawn="1"/>
        </p:nvCxnSpPr>
        <p:spPr>
          <a:xfrm rot="10800000" flipV="1">
            <a:off x="1953561" y="3300141"/>
            <a:ext cx="2243939" cy="350474"/>
          </a:xfrm>
          <a:prstGeom prst="bentConnector2">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38" name="Connector: Elbow 37">
            <a:extLst>
              <a:ext uri="{FF2B5EF4-FFF2-40B4-BE49-F238E27FC236}">
                <a16:creationId xmlns:a16="http://schemas.microsoft.com/office/drawing/2014/main" id="{1CAD0E2E-ABC0-AB7B-78BB-C382DD7BA892}"/>
              </a:ext>
            </a:extLst>
          </p:cNvPr>
          <p:cNvCxnSpPr>
            <a:stCxn id="17" idx="3"/>
            <a:endCxn id="33" idx="0"/>
          </p:cNvCxnSpPr>
          <p:nvPr userDrawn="1"/>
        </p:nvCxnSpPr>
        <p:spPr>
          <a:xfrm>
            <a:off x="6357247" y="3300141"/>
            <a:ext cx="2260178" cy="342899"/>
          </a:xfrm>
          <a:prstGeom prst="bentConnector2">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583D98A2-E5DD-2270-021B-D646862CDA4D}"/>
              </a:ext>
            </a:extLst>
          </p:cNvPr>
          <p:cNvCxnSpPr>
            <a:cxnSpLocks/>
            <a:stCxn id="17" idx="2"/>
            <a:endCxn id="31" idx="0"/>
          </p:cNvCxnSpPr>
          <p:nvPr userDrawn="1"/>
        </p:nvCxnSpPr>
        <p:spPr>
          <a:xfrm>
            <a:off x="5277373" y="3490192"/>
            <a:ext cx="130" cy="153413"/>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6142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BEC9E-C025-B5A8-B393-8ECC0C63F61F}"/>
              </a:ext>
            </a:extLst>
          </p:cNvPr>
          <p:cNvSpPr>
            <a:spLocks noGrp="1"/>
          </p:cNvSpPr>
          <p:nvPr>
            <p:ph type="title" hasCustomPrompt="1"/>
          </p:nvPr>
        </p:nvSpPr>
        <p:spPr>
          <a:xfrm>
            <a:off x="1600200" y="520700"/>
            <a:ext cx="9753600" cy="571500"/>
          </a:xfrm>
        </p:spPr>
        <p:txBody>
          <a:bodyPr>
            <a:normAutofit/>
          </a:bodyPr>
          <a:lstStyle>
            <a:lvl1pPr>
              <a:defRPr sz="2200" b="1"/>
            </a:lvl1pPr>
          </a:lstStyle>
          <a:p>
            <a:r>
              <a:rPr lang="tr-TR" dirty="0"/>
              <a:t>Bölüm Adını Giriniz</a:t>
            </a:r>
          </a:p>
        </p:txBody>
      </p:sp>
      <p:sp>
        <p:nvSpPr>
          <p:cNvPr id="3" name="Date Placeholder 2">
            <a:extLst>
              <a:ext uri="{FF2B5EF4-FFF2-40B4-BE49-F238E27FC236}">
                <a16:creationId xmlns:a16="http://schemas.microsoft.com/office/drawing/2014/main" id="{5C1BE0CC-7CCD-4147-530D-0CE4AF4A5B6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16.10.2025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a:extLst>
              <a:ext uri="{FF2B5EF4-FFF2-40B4-BE49-F238E27FC236}">
                <a16:creationId xmlns:a16="http://schemas.microsoft.com/office/drawing/2014/main" id="{D33DAF8F-8AD9-FEE2-3609-ECCFC41579D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71564CCE-F816-5827-1BA5-596AB8D1453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Metin Yer Tutucusu 2">
            <a:extLst>
              <a:ext uri="{FF2B5EF4-FFF2-40B4-BE49-F238E27FC236}">
                <a16:creationId xmlns:a16="http://schemas.microsoft.com/office/drawing/2014/main" id="{7FE6A1BB-6F5B-2BD5-F9EB-7CC965E8C2BA}"/>
              </a:ext>
            </a:extLst>
          </p:cNvPr>
          <p:cNvSpPr>
            <a:spLocks noGrp="1"/>
          </p:cNvSpPr>
          <p:nvPr>
            <p:ph idx="1"/>
          </p:nvPr>
        </p:nvSpPr>
        <p:spPr>
          <a:xfrm>
            <a:off x="977080" y="1213945"/>
            <a:ext cx="10376719" cy="4782197"/>
          </a:xfrm>
          <a:prstGeom prst="rect">
            <a:avLst/>
          </a:prstGeom>
        </p:spPr>
        <p:txBody>
          <a:bodyPr vert="horz" lIns="91440" tIns="45720" rIns="91440" bIns="45720" rtlCol="0">
            <a:normAutofit/>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36770429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16.10.2025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528832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16.10.2025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2610668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16.10.2025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199318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16.10.2025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23679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16.10.2025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Altbilgi Yer Tutucusu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ayt Numarası Yer Tutucusu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059105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16.10.2025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Altbilgi Yer Tutucusu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ayt Numarası Yer Tutucusu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426371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16.10.2025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Altbilgi Yer Tutucusu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185622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16.10.2025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7814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16.10.2025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275245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16.10.2025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113626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16.10.2025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4312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662BFA-4C2C-4A38-AADE-FD7585A05BA6}" type="datetimeFigureOut">
              <a:rPr lang="tr-TR" smtClean="0"/>
              <a:t>16.10.2025</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59628E-6A3A-413A-86BA-B583F14BAED6}" type="slidenum">
              <a:rPr lang="tr-TR" smtClean="0"/>
              <a:t>‹#›</a:t>
            </a:fld>
            <a:endParaRPr lang="tr-TR"/>
          </a:p>
        </p:txBody>
      </p:sp>
    </p:spTree>
    <p:extLst>
      <p:ext uri="{BB962C8B-B14F-4D97-AF65-F5344CB8AC3E}">
        <p14:creationId xmlns:p14="http://schemas.microsoft.com/office/powerpoint/2010/main" val="37465382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16.10.2025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6197956"/>
      </p:ext>
    </p:extLst>
  </p:cSld>
  <p:clrMap bg1="lt1" tx1="dk1" bg2="lt2" tx2="dk2" accent1="accent1" accent2="accent2" accent3="accent3" accent4="accent4" accent5="accent5" accent6="accent6" hlink="hlink" folHlink="folHlink"/>
  <p:sldLayoutIdLst>
    <p:sldLayoutId id="2147483686" r:id="rId1"/>
    <p:sldLayoutId id="2147483684"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2.xml"/><Relationship Id="rId5" Type="http://schemas.openxmlformats.org/officeDocument/2006/relationships/image" Target="../media/image6.jp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0" y="3522284"/>
            <a:ext cx="12192000" cy="1692771"/>
          </a:xfrm>
          <a:prstGeom prst="rect">
            <a:avLst/>
          </a:prstGeom>
        </p:spPr>
        <p:txBody>
          <a:bodyPr wrap="square">
            <a:spAutoFit/>
          </a:bodyPr>
          <a:lstStyle/>
          <a:p>
            <a:pPr algn="ctr">
              <a:defRPr/>
            </a:pPr>
            <a:r>
              <a:rPr lang="tr-TR" sz="2400" b="1" noProof="0" dirty="0">
                <a:solidFill>
                  <a:prstClr val="black">
                    <a:lumMod val="85000"/>
                    <a:lumOff val="15000"/>
                  </a:prstClr>
                </a:solidFill>
                <a:latin typeface="Times New Roman" panose="02020603050405020304" pitchFamily="18" charset="0"/>
                <a:cs typeface="Times New Roman" panose="02020603050405020304" pitchFamily="18" charset="0"/>
              </a:rPr>
              <a:t>         </a:t>
            </a:r>
            <a:r>
              <a:rPr lang="tr-TR" sz="3200" b="1" dirty="0">
                <a:latin typeface="Times New Roman" pitchFamily="18" charset="0"/>
                <a:cs typeface="Times New Roman" pitchFamily="18" charset="0"/>
              </a:rPr>
              <a:t>KADIN SORUNLARI UYGULAMA VE ARAŞTIRMA MERKEZİ MÜDÜRLÜĞÜ</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4000" b="1" i="0" u="none" strike="noStrike" kern="1200" cap="none" spc="0" normalizeH="0" baseline="0" noProof="0" dirty="0">
              <a:ln>
                <a:noFill/>
              </a:ln>
              <a:solidFill>
                <a:prstClr val="black">
                  <a:lumMod val="85000"/>
                  <a:lumOff val="15000"/>
                </a:prstClr>
              </a:solidFill>
              <a:effectLst/>
              <a:uLnTx/>
              <a:uFillTx/>
              <a:cs typeface="Times New Roman" panose="02020603050405020304" pitchFamily="18" charset="0"/>
            </a:endParaRPr>
          </a:p>
        </p:txBody>
      </p:sp>
      <p:sp>
        <p:nvSpPr>
          <p:cNvPr id="7" name="Dikdörtgen 6"/>
          <p:cNvSpPr/>
          <p:nvPr/>
        </p:nvSpPr>
        <p:spPr>
          <a:xfrm>
            <a:off x="3784803" y="5021479"/>
            <a:ext cx="4007251" cy="523220"/>
          </a:xfrm>
          <a:prstGeom prst="rect">
            <a:avLst/>
          </a:prstGeom>
        </p:spPr>
        <p:txBody>
          <a:bodyPr wrap="none">
            <a:spAutoFit/>
          </a:bodyPr>
          <a:lstStyle/>
          <a:p>
            <a:r>
              <a:rPr lang="tr-TR" sz="2800" b="1" dirty="0">
                <a:solidFill>
                  <a:prstClr val="black">
                    <a:lumMod val="85000"/>
                    <a:lumOff val="15000"/>
                  </a:prstClr>
                </a:solidFill>
                <a:cs typeface="Times New Roman" panose="02020603050405020304" pitchFamily="18" charset="0"/>
              </a:rPr>
              <a:t>2024 Yılı Brifing Toplantısı</a:t>
            </a:r>
          </a:p>
        </p:txBody>
      </p:sp>
    </p:spTree>
    <p:extLst>
      <p:ext uri="{BB962C8B-B14F-4D97-AF65-F5344CB8AC3E}">
        <p14:creationId xmlns:p14="http://schemas.microsoft.com/office/powerpoint/2010/main" val="875607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06898-63E9-644E-C967-2037EE938B17}"/>
              </a:ext>
            </a:extLst>
          </p:cNvPr>
          <p:cNvSpPr>
            <a:spLocks noGrp="1"/>
          </p:cNvSpPr>
          <p:nvPr>
            <p:ph type="title"/>
          </p:nvPr>
        </p:nvSpPr>
        <p:spPr/>
        <p:txBody>
          <a:bodyPr/>
          <a:lstStyle/>
          <a:p>
            <a:r>
              <a:rPr lang="tr-TR" dirty="0"/>
              <a:t>Misyon</a:t>
            </a:r>
          </a:p>
        </p:txBody>
      </p:sp>
      <p:sp>
        <p:nvSpPr>
          <p:cNvPr id="3" name="Content Placeholder 2">
            <a:extLst>
              <a:ext uri="{FF2B5EF4-FFF2-40B4-BE49-F238E27FC236}">
                <a16:creationId xmlns:a16="http://schemas.microsoft.com/office/drawing/2014/main" id="{5B671540-89FF-6CC1-1347-C91D8A92F5B9}"/>
              </a:ext>
            </a:extLst>
          </p:cNvPr>
          <p:cNvSpPr>
            <a:spLocks noGrp="1"/>
          </p:cNvSpPr>
          <p:nvPr>
            <p:ph idx="1"/>
          </p:nvPr>
        </p:nvSpPr>
        <p:spPr>
          <a:xfrm>
            <a:off x="838200" y="1388963"/>
            <a:ext cx="10996246" cy="5207780"/>
          </a:xfrm>
        </p:spPr>
        <p:txBody>
          <a:bodyPr>
            <a:normAutofit/>
          </a:bodyPr>
          <a:lstStyle/>
          <a:p>
            <a:pPr algn="just"/>
            <a:r>
              <a:rPr lang="tr-TR" dirty="0"/>
              <a:t>Siirt Üniversitesi Kadın Sorunları Uygulama ve Araştırma Merkezi olarak; kadınların toplumsal yaşamdaki statüsünü güçlendirmek, toplumsal fırsat eşitliği bilincini yaygınlaştırmak, kadına yönelik her türlü fiziksel, psikolojik, cinsel ve ekonomik şiddetin kaldırılması ve aile yapısının kurulumunu, devamını desteklemek amacıyla bilimsel araştırmalar yapmak, eğitim ve farkındalık faaliyetleri yürütmek, özellikle bölgesel ihtiyaçlara duyarlı sosyal politikalar geliştirmek ve bu doğrultuda kamu kurumları, sivil toplum kuruluşları ve yerel yönetimlerle iş birliği içinde çalışmaktır.</a:t>
            </a:r>
          </a:p>
          <a:p>
            <a:pPr marL="0" indent="0">
              <a:buNone/>
            </a:pPr>
            <a:endParaRPr lang="tr-TR" sz="1200" dirty="0"/>
          </a:p>
        </p:txBody>
      </p:sp>
    </p:spTree>
    <p:extLst>
      <p:ext uri="{BB962C8B-B14F-4D97-AF65-F5344CB8AC3E}">
        <p14:creationId xmlns:p14="http://schemas.microsoft.com/office/powerpoint/2010/main" val="1880216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1D34E-C33F-70F4-E89F-3504E8DC531C}"/>
              </a:ext>
            </a:extLst>
          </p:cNvPr>
          <p:cNvSpPr>
            <a:spLocks noGrp="1"/>
          </p:cNvSpPr>
          <p:nvPr>
            <p:ph type="title"/>
          </p:nvPr>
        </p:nvSpPr>
        <p:spPr/>
        <p:txBody>
          <a:bodyPr/>
          <a:lstStyle/>
          <a:p>
            <a:r>
              <a:rPr lang="tr-TR" dirty="0"/>
              <a:t>Vizyon</a:t>
            </a:r>
          </a:p>
        </p:txBody>
      </p:sp>
      <p:sp>
        <p:nvSpPr>
          <p:cNvPr id="3" name="Content Placeholder 2">
            <a:extLst>
              <a:ext uri="{FF2B5EF4-FFF2-40B4-BE49-F238E27FC236}">
                <a16:creationId xmlns:a16="http://schemas.microsoft.com/office/drawing/2014/main" id="{325F51EA-936F-91BB-5FF0-44A7E249EB87}"/>
              </a:ext>
            </a:extLst>
          </p:cNvPr>
          <p:cNvSpPr>
            <a:spLocks noGrp="1"/>
          </p:cNvSpPr>
          <p:nvPr>
            <p:ph idx="1"/>
          </p:nvPr>
        </p:nvSpPr>
        <p:spPr>
          <a:xfrm>
            <a:off x="740229" y="1296366"/>
            <a:ext cx="10943492" cy="4472994"/>
          </a:xfrm>
        </p:spPr>
        <p:txBody>
          <a:bodyPr>
            <a:normAutofit/>
          </a:bodyPr>
          <a:lstStyle/>
          <a:p>
            <a:pPr algn="just"/>
            <a:r>
              <a:rPr lang="tr-TR" dirty="0"/>
              <a:t>Kadınların toplumsal yaşamın her alanında etkin ve güçlü bireyler olarak yer aldığı bir toplumun inşasına katkı sunmak, aile yapısının sağlıklı biçimde desteklendiği ulusal ve uluslararası düzeyde saygın bilimsel ve kültürel çalışmalar üreten, bölgesel dinamiklere duyarlı çözümler geliştiren, kadın ve aile çalışmaları alanında öncü bir araştırma ve uygulama merkezi olmaktır.</a:t>
            </a:r>
          </a:p>
          <a:p>
            <a:endParaRPr lang="tr-TR" dirty="0"/>
          </a:p>
          <a:p>
            <a:pPr marL="0" indent="0">
              <a:buNone/>
            </a:pPr>
            <a:endParaRPr lang="tr-TR" dirty="0"/>
          </a:p>
        </p:txBody>
      </p:sp>
    </p:spTree>
    <p:extLst>
      <p:ext uri="{BB962C8B-B14F-4D97-AF65-F5344CB8AC3E}">
        <p14:creationId xmlns:p14="http://schemas.microsoft.com/office/powerpoint/2010/main" val="1109752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D8DEF-7666-A08E-C11F-5BCDAF8F347D}"/>
              </a:ext>
            </a:extLst>
          </p:cNvPr>
          <p:cNvSpPr>
            <a:spLocks noGrp="1"/>
          </p:cNvSpPr>
          <p:nvPr>
            <p:ph type="title"/>
          </p:nvPr>
        </p:nvSpPr>
        <p:spPr/>
        <p:txBody>
          <a:bodyPr>
            <a:normAutofit fontScale="90000"/>
          </a:bodyPr>
          <a:lstStyle/>
          <a:p>
            <a:endParaRPr lang="tr-TR" dirty="0"/>
          </a:p>
        </p:txBody>
      </p:sp>
      <p:sp>
        <p:nvSpPr>
          <p:cNvPr id="3" name="Text Placeholder 2">
            <a:extLst>
              <a:ext uri="{FF2B5EF4-FFF2-40B4-BE49-F238E27FC236}">
                <a16:creationId xmlns:a16="http://schemas.microsoft.com/office/drawing/2014/main" id="{2D338A51-BCA6-F98A-E85C-D57166EECA57}"/>
              </a:ext>
            </a:extLst>
          </p:cNvPr>
          <p:cNvSpPr>
            <a:spLocks noGrp="1"/>
          </p:cNvSpPr>
          <p:nvPr>
            <p:ph type="body" sz="quarter" idx="13"/>
          </p:nvPr>
        </p:nvSpPr>
        <p:spPr/>
        <p:txBody>
          <a:bodyPr>
            <a:normAutofit fontScale="85000" lnSpcReduction="10000"/>
          </a:bodyPr>
          <a:lstStyle/>
          <a:p>
            <a:r>
              <a:rPr lang="tr-TR" i="0" dirty="0">
                <a:solidFill>
                  <a:srgbClr val="333333"/>
                </a:solidFill>
                <a:effectLst/>
                <a:latin typeface="sgb"/>
              </a:rPr>
              <a:t>Dr. Öğr. Üyesi  Serpil  PEKDOĞAN GÖZTOK (Müdür)</a:t>
            </a:r>
          </a:p>
          <a:p>
            <a:endParaRPr lang="tr-TR" dirty="0"/>
          </a:p>
        </p:txBody>
      </p:sp>
      <p:pic>
        <p:nvPicPr>
          <p:cNvPr id="12" name="Resim Yer Tutucusu 11" descr="giyim, insan yüzü, kişi, şahıs, eşarp içeren bir resim&#10;&#10;Yapay zeka tarafından oluşturulan içerik yanlış olabilir.">
            <a:extLst>
              <a:ext uri="{FF2B5EF4-FFF2-40B4-BE49-F238E27FC236}">
                <a16:creationId xmlns:a16="http://schemas.microsoft.com/office/drawing/2014/main" id="{0FBDE248-095E-7D3B-B0BD-C9CCC0F13419}"/>
              </a:ext>
            </a:extLst>
          </p:cNvPr>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6665" r="6665"/>
          <a:stretch>
            <a:fillRect/>
          </a:stretch>
        </p:blipFill>
        <p:spPr/>
      </p:pic>
      <p:pic>
        <p:nvPicPr>
          <p:cNvPr id="14" name="Resim Yer Tutucusu 13" descr="kişi, şahıs, insan yüzü, duvar, iç mekan içeren bir resim&#10;&#10;Yapay zeka tarafından oluşturulan içerik yanlış olabilir.">
            <a:extLst>
              <a:ext uri="{FF2B5EF4-FFF2-40B4-BE49-F238E27FC236}">
                <a16:creationId xmlns:a16="http://schemas.microsoft.com/office/drawing/2014/main" id="{4182DB11-B7B9-E652-C8DD-1FF54A998197}"/>
              </a:ext>
            </a:extLst>
          </p:cNvPr>
          <p:cNvPicPr>
            <a:picLocks noGrp="1" noChangeAspect="1"/>
          </p:cNvPicPr>
          <p:nvPr>
            <p:ph type="pic" sz="quarter" idx="15"/>
          </p:nvPr>
        </p:nvPicPr>
        <p:blipFill>
          <a:blip r:embed="rId3" cstate="print">
            <a:extLst>
              <a:ext uri="{28A0092B-C50C-407E-A947-70E740481C1C}">
                <a14:useLocalDpi xmlns:a14="http://schemas.microsoft.com/office/drawing/2010/main" val="0"/>
              </a:ext>
            </a:extLst>
          </a:blip>
          <a:srcRect l="1899" r="1899"/>
          <a:stretch>
            <a:fillRect/>
          </a:stretch>
        </p:blipFill>
        <p:spPr/>
      </p:pic>
      <p:sp>
        <p:nvSpPr>
          <p:cNvPr id="6" name="Text Placeholder 5">
            <a:extLst>
              <a:ext uri="{FF2B5EF4-FFF2-40B4-BE49-F238E27FC236}">
                <a16:creationId xmlns:a16="http://schemas.microsoft.com/office/drawing/2014/main" id="{957D2BD2-34F2-5E6B-FE13-8ECF76DB80AF}"/>
              </a:ext>
            </a:extLst>
          </p:cNvPr>
          <p:cNvSpPr>
            <a:spLocks noGrp="1"/>
          </p:cNvSpPr>
          <p:nvPr>
            <p:ph type="body" sz="quarter" idx="16"/>
          </p:nvPr>
        </p:nvSpPr>
        <p:spPr>
          <a:xfrm>
            <a:off x="873685" y="5659075"/>
            <a:ext cx="2159748" cy="404658"/>
          </a:xfrm>
        </p:spPr>
        <p:txBody>
          <a:bodyPr>
            <a:normAutofit fontScale="85000" lnSpcReduction="10000"/>
          </a:bodyPr>
          <a:lstStyle/>
          <a:p>
            <a:r>
              <a:rPr lang="tr-TR" i="0" dirty="0">
                <a:solidFill>
                  <a:srgbClr val="333333"/>
                </a:solidFill>
                <a:effectLst/>
                <a:latin typeface="sgb"/>
              </a:rPr>
              <a:t>Dr. Öğr. Üyesi Mine GÜNDOĞDU</a:t>
            </a:r>
          </a:p>
          <a:p>
            <a:r>
              <a:rPr lang="tr-TR" dirty="0"/>
              <a:t>(Müdür Yardımcısı)</a:t>
            </a:r>
          </a:p>
        </p:txBody>
      </p:sp>
      <p:pic>
        <p:nvPicPr>
          <p:cNvPr id="16" name="Resim Yer Tutucusu 15" descr="duvar, giyim, resim çerçevesi, insan yüzü içeren bir resim&#10;&#10;Yapay zeka tarafından oluşturulan içerik yanlış olabilir.">
            <a:extLst>
              <a:ext uri="{FF2B5EF4-FFF2-40B4-BE49-F238E27FC236}">
                <a16:creationId xmlns:a16="http://schemas.microsoft.com/office/drawing/2014/main" id="{7F0CC187-DAD9-575E-0166-23A0DE08B04E}"/>
              </a:ext>
            </a:extLst>
          </p:cNvPr>
          <p:cNvPicPr>
            <a:picLocks noGrp="1" noChangeAspect="1"/>
          </p:cNvPicPr>
          <p:nvPr>
            <p:ph type="pic" sz="quarter" idx="19"/>
          </p:nvPr>
        </p:nvPicPr>
        <p:blipFill>
          <a:blip r:embed="rId4">
            <a:extLst>
              <a:ext uri="{28A0092B-C50C-407E-A947-70E740481C1C}">
                <a14:useLocalDpi xmlns:a14="http://schemas.microsoft.com/office/drawing/2010/main" val="0"/>
              </a:ext>
            </a:extLst>
          </a:blip>
          <a:srcRect l="18445" r="18445"/>
          <a:stretch>
            <a:fillRect/>
          </a:stretch>
        </p:blipFill>
        <p:spPr/>
      </p:pic>
      <p:sp>
        <p:nvSpPr>
          <p:cNvPr id="8" name="Text Placeholder 7">
            <a:extLst>
              <a:ext uri="{FF2B5EF4-FFF2-40B4-BE49-F238E27FC236}">
                <a16:creationId xmlns:a16="http://schemas.microsoft.com/office/drawing/2014/main" id="{53A7A8B4-DB11-00FF-DEB5-E0A17EE306D6}"/>
              </a:ext>
            </a:extLst>
          </p:cNvPr>
          <p:cNvSpPr>
            <a:spLocks noGrp="1"/>
          </p:cNvSpPr>
          <p:nvPr>
            <p:ph type="body" sz="quarter" idx="20"/>
          </p:nvPr>
        </p:nvSpPr>
        <p:spPr/>
        <p:txBody>
          <a:bodyPr>
            <a:normAutofit fontScale="92500" lnSpcReduction="10000"/>
          </a:bodyPr>
          <a:lstStyle/>
          <a:p>
            <a:r>
              <a:rPr lang="tr-TR" dirty="0"/>
              <a:t>Arş. Gör. Sultan KOÇAK (Müdür Yardımcısı)</a:t>
            </a:r>
          </a:p>
        </p:txBody>
      </p:sp>
      <p:pic>
        <p:nvPicPr>
          <p:cNvPr id="18" name="Resim Yer Tutucusu 17" descr="iç mekan, duvar, kişi, şahıs, dizüstü içeren bir resim&#10;&#10;Yapay zeka tarafından oluşturulan içerik yanlış olabilir.">
            <a:extLst>
              <a:ext uri="{FF2B5EF4-FFF2-40B4-BE49-F238E27FC236}">
                <a16:creationId xmlns:a16="http://schemas.microsoft.com/office/drawing/2014/main" id="{86DEC3FB-9288-D7BD-7D6C-F20DCCB1511C}"/>
              </a:ext>
            </a:extLst>
          </p:cNvPr>
          <p:cNvPicPr>
            <a:picLocks noGrp="1" noChangeAspect="1"/>
          </p:cNvPicPr>
          <p:nvPr>
            <p:ph type="pic" sz="quarter" idx="21"/>
          </p:nvPr>
        </p:nvPicPr>
        <p:blipFill>
          <a:blip r:embed="rId5">
            <a:extLst>
              <a:ext uri="{28A0092B-C50C-407E-A947-70E740481C1C}">
                <a14:useLocalDpi xmlns:a14="http://schemas.microsoft.com/office/drawing/2010/main" val="0"/>
              </a:ext>
            </a:extLst>
          </a:blip>
          <a:srcRect l="29657" r="29657"/>
          <a:stretch>
            <a:fillRect/>
          </a:stretch>
        </p:blipFill>
        <p:spPr/>
      </p:pic>
      <p:sp>
        <p:nvSpPr>
          <p:cNvPr id="10" name="Text Placeholder 9">
            <a:extLst>
              <a:ext uri="{FF2B5EF4-FFF2-40B4-BE49-F238E27FC236}">
                <a16:creationId xmlns:a16="http://schemas.microsoft.com/office/drawing/2014/main" id="{EA0178EE-30DE-4FA0-018D-29D3C3F223C2}"/>
              </a:ext>
            </a:extLst>
          </p:cNvPr>
          <p:cNvSpPr>
            <a:spLocks noGrp="1"/>
          </p:cNvSpPr>
          <p:nvPr>
            <p:ph type="body" sz="quarter" idx="22"/>
          </p:nvPr>
        </p:nvSpPr>
        <p:spPr/>
        <p:txBody>
          <a:bodyPr/>
          <a:lstStyle/>
          <a:p>
            <a:r>
              <a:rPr lang="tr-TR" dirty="0" err="1"/>
              <a:t>Agit</a:t>
            </a:r>
            <a:r>
              <a:rPr lang="tr-TR" dirty="0"/>
              <a:t> KAMEL  (İdari Personel)</a:t>
            </a:r>
          </a:p>
        </p:txBody>
      </p:sp>
    </p:spTree>
    <p:extLst>
      <p:ext uri="{BB962C8B-B14F-4D97-AF65-F5344CB8AC3E}">
        <p14:creationId xmlns:p14="http://schemas.microsoft.com/office/powerpoint/2010/main" val="668308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Yönetim Kurulu Üyesi</a:t>
            </a:r>
          </a:p>
        </p:txBody>
      </p:sp>
      <p:pic>
        <p:nvPicPr>
          <p:cNvPr id="5" name="Resim 4"/>
          <p:cNvPicPr>
            <a:picLocks noChangeAspect="1"/>
          </p:cNvPicPr>
          <p:nvPr/>
        </p:nvPicPr>
        <p:blipFill>
          <a:blip r:embed="rId2"/>
          <a:stretch>
            <a:fillRect/>
          </a:stretch>
        </p:blipFill>
        <p:spPr>
          <a:xfrm>
            <a:off x="4429945" y="1620222"/>
            <a:ext cx="2711833" cy="3760608"/>
          </a:xfrm>
          <a:prstGeom prst="rect">
            <a:avLst/>
          </a:prstGeom>
        </p:spPr>
      </p:pic>
      <p:pic>
        <p:nvPicPr>
          <p:cNvPr id="6" name="Resim 5"/>
          <p:cNvPicPr>
            <a:picLocks noChangeAspect="1"/>
          </p:cNvPicPr>
          <p:nvPr/>
        </p:nvPicPr>
        <p:blipFill>
          <a:blip r:embed="rId3"/>
          <a:stretch>
            <a:fillRect/>
          </a:stretch>
        </p:blipFill>
        <p:spPr>
          <a:xfrm>
            <a:off x="7728223" y="1534838"/>
            <a:ext cx="2818907" cy="3758543"/>
          </a:xfrm>
          <a:prstGeom prst="rect">
            <a:avLst/>
          </a:prstGeom>
        </p:spPr>
      </p:pic>
      <p:pic>
        <p:nvPicPr>
          <p:cNvPr id="7" name="Resim 6"/>
          <p:cNvPicPr>
            <a:picLocks noChangeAspect="1"/>
          </p:cNvPicPr>
          <p:nvPr/>
        </p:nvPicPr>
        <p:blipFill>
          <a:blip r:embed="rId4"/>
          <a:stretch>
            <a:fillRect/>
          </a:stretch>
        </p:blipFill>
        <p:spPr>
          <a:xfrm>
            <a:off x="1122471" y="1620222"/>
            <a:ext cx="2503598" cy="3451288"/>
          </a:xfrm>
          <a:prstGeom prst="rect">
            <a:avLst/>
          </a:prstGeom>
        </p:spPr>
      </p:pic>
    </p:spTree>
    <p:extLst>
      <p:ext uri="{BB962C8B-B14F-4D97-AF65-F5344CB8AC3E}">
        <p14:creationId xmlns:p14="http://schemas.microsoft.com/office/powerpoint/2010/main" val="965103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ABA83-BCA4-E7C7-7A1F-F18503F04A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4F95B1-7819-69A5-F2DC-513B5E3ADE3C}"/>
              </a:ext>
            </a:extLst>
          </p:cNvPr>
          <p:cNvSpPr>
            <a:spLocks noGrp="1"/>
          </p:cNvSpPr>
          <p:nvPr>
            <p:ph type="title"/>
          </p:nvPr>
        </p:nvSpPr>
        <p:spPr/>
        <p:txBody>
          <a:bodyPr/>
          <a:lstStyle/>
          <a:p>
            <a:r>
              <a:rPr lang="tr-TR" dirty="0"/>
              <a:t>İDARİ PERSONELİMİZ</a:t>
            </a:r>
          </a:p>
        </p:txBody>
      </p:sp>
      <p:graphicFrame>
        <p:nvGraphicFramePr>
          <p:cNvPr id="6" name="Content Placeholder 5">
            <a:extLst>
              <a:ext uri="{FF2B5EF4-FFF2-40B4-BE49-F238E27FC236}">
                <a16:creationId xmlns:a16="http://schemas.microsoft.com/office/drawing/2014/main" id="{96F330B6-CAD6-E91A-C709-F4D0324464FB}"/>
              </a:ext>
            </a:extLst>
          </p:cNvPr>
          <p:cNvGraphicFramePr>
            <a:graphicFrameLocks noGrp="1"/>
          </p:cNvGraphicFramePr>
          <p:nvPr>
            <p:ph idx="1"/>
            <p:extLst>
              <p:ext uri="{D42A27DB-BD31-4B8C-83A1-F6EECF244321}">
                <p14:modId xmlns:p14="http://schemas.microsoft.com/office/powerpoint/2010/main" val="117189990"/>
              </p:ext>
            </p:extLst>
          </p:nvPr>
        </p:nvGraphicFramePr>
        <p:xfrm>
          <a:off x="1323109" y="1296366"/>
          <a:ext cx="8218714" cy="735240"/>
        </p:xfrm>
        <a:graphic>
          <a:graphicData uri="http://schemas.openxmlformats.org/drawingml/2006/table">
            <a:tbl>
              <a:tblPr firstRow="1" bandRow="1">
                <a:tableStyleId>{74C1A8A3-306A-4EB7-A6B1-4F7E0EB9C5D6}</a:tableStyleId>
              </a:tblPr>
              <a:tblGrid>
                <a:gridCol w="2736735">
                  <a:extLst>
                    <a:ext uri="{9D8B030D-6E8A-4147-A177-3AD203B41FA5}">
                      <a16:colId xmlns:a16="http://schemas.microsoft.com/office/drawing/2014/main" val="3834614422"/>
                    </a:ext>
                  </a:extLst>
                </a:gridCol>
                <a:gridCol w="5481979">
                  <a:extLst>
                    <a:ext uri="{9D8B030D-6E8A-4147-A177-3AD203B41FA5}">
                      <a16:colId xmlns:a16="http://schemas.microsoft.com/office/drawing/2014/main" val="200479393"/>
                    </a:ext>
                  </a:extLst>
                </a:gridCol>
              </a:tblGrid>
              <a:tr h="367620">
                <a:tc>
                  <a:txBody>
                    <a:bodyPr/>
                    <a:lstStyle/>
                    <a:p>
                      <a:r>
                        <a:rPr lang="tr-TR" dirty="0"/>
                        <a:t>Adı SOYADI</a:t>
                      </a:r>
                    </a:p>
                  </a:txBody>
                  <a:tcPr/>
                </a:tc>
                <a:tc>
                  <a:txBody>
                    <a:bodyPr/>
                    <a:lstStyle/>
                    <a:p>
                      <a:r>
                        <a:rPr lang="tr-TR" dirty="0"/>
                        <a:t>GÖREVİ</a:t>
                      </a:r>
                    </a:p>
                  </a:txBody>
                  <a:tcPr/>
                </a:tc>
                <a:extLst>
                  <a:ext uri="{0D108BD9-81ED-4DB2-BD59-A6C34878D82A}">
                    <a16:rowId xmlns:a16="http://schemas.microsoft.com/office/drawing/2014/main" val="1015075536"/>
                  </a:ext>
                </a:extLst>
              </a:tr>
              <a:tr h="367620">
                <a:tc>
                  <a:txBody>
                    <a:bodyPr/>
                    <a:lstStyle/>
                    <a:p>
                      <a:r>
                        <a:rPr lang="tr-TR" dirty="0" err="1"/>
                        <a:t>Agit</a:t>
                      </a:r>
                      <a:r>
                        <a:rPr lang="tr-TR" dirty="0"/>
                        <a:t> KAMEL</a:t>
                      </a:r>
                    </a:p>
                  </a:txBody>
                  <a:tcPr/>
                </a:tc>
                <a:tc>
                  <a:txBody>
                    <a:bodyPr/>
                    <a:lstStyle/>
                    <a:p>
                      <a:r>
                        <a:rPr lang="tr-TR" dirty="0"/>
                        <a:t>Memur</a:t>
                      </a:r>
                    </a:p>
                  </a:txBody>
                  <a:tcPr/>
                </a:tc>
                <a:extLst>
                  <a:ext uri="{0D108BD9-81ED-4DB2-BD59-A6C34878D82A}">
                    <a16:rowId xmlns:a16="http://schemas.microsoft.com/office/drawing/2014/main" val="1880042307"/>
                  </a:ext>
                </a:extLst>
              </a:tr>
            </a:tbl>
          </a:graphicData>
        </a:graphic>
      </p:graphicFrame>
    </p:spTree>
    <p:extLst>
      <p:ext uri="{BB962C8B-B14F-4D97-AF65-F5344CB8AC3E}">
        <p14:creationId xmlns:p14="http://schemas.microsoft.com/office/powerpoint/2010/main" val="3454175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F3338-1DED-FC69-4450-7064ADDEC3F0}"/>
              </a:ext>
            </a:extLst>
          </p:cNvPr>
          <p:cNvSpPr>
            <a:spLocks noGrp="1"/>
          </p:cNvSpPr>
          <p:nvPr>
            <p:ph type="title"/>
          </p:nvPr>
        </p:nvSpPr>
        <p:spPr/>
        <p:txBody>
          <a:bodyPr/>
          <a:lstStyle/>
          <a:p>
            <a:r>
              <a:rPr lang="tr-TR" dirty="0"/>
              <a:t>ÖNEMLİ BAŞARILARIMIZ</a:t>
            </a:r>
          </a:p>
        </p:txBody>
      </p:sp>
      <p:sp>
        <p:nvSpPr>
          <p:cNvPr id="3" name="Content Placeholder 2">
            <a:extLst>
              <a:ext uri="{FF2B5EF4-FFF2-40B4-BE49-F238E27FC236}">
                <a16:creationId xmlns:a16="http://schemas.microsoft.com/office/drawing/2014/main" id="{8C3D17C4-F917-FA91-1698-B4A175A55BBB}"/>
              </a:ext>
            </a:extLst>
          </p:cNvPr>
          <p:cNvSpPr>
            <a:spLocks noGrp="1"/>
          </p:cNvSpPr>
          <p:nvPr>
            <p:ph idx="1"/>
          </p:nvPr>
        </p:nvSpPr>
        <p:spPr>
          <a:xfrm>
            <a:off x="732692" y="1705486"/>
            <a:ext cx="10117015" cy="2257426"/>
          </a:xfrm>
        </p:spPr>
        <p:txBody>
          <a:bodyPr/>
          <a:lstStyle/>
          <a:p>
            <a:r>
              <a:rPr lang="tr-TR" dirty="0"/>
              <a:t>Bölgesel Kadın Sorunlarına Yönelik Projeler,</a:t>
            </a:r>
          </a:p>
          <a:p>
            <a:r>
              <a:rPr lang="tr-TR" dirty="0"/>
              <a:t>Toplumsal Etki Yaratan Eğitim ve Seminerler,</a:t>
            </a:r>
          </a:p>
          <a:p>
            <a:r>
              <a:rPr lang="tr-TR" dirty="0"/>
              <a:t>Kadınların Güçlenmesine Yönelik İş Birlikleri,</a:t>
            </a:r>
          </a:p>
        </p:txBody>
      </p:sp>
    </p:spTree>
    <p:extLst>
      <p:ext uri="{BB962C8B-B14F-4D97-AF65-F5344CB8AC3E}">
        <p14:creationId xmlns:p14="http://schemas.microsoft.com/office/powerpoint/2010/main" val="1728247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 (2024 YILI)</a:t>
            </a:r>
          </a:p>
        </p:txBody>
      </p:sp>
      <p:sp>
        <p:nvSpPr>
          <p:cNvPr id="3" name="Content Placeholder 2">
            <a:extLst>
              <a:ext uri="{FF2B5EF4-FFF2-40B4-BE49-F238E27FC236}">
                <a16:creationId xmlns:a16="http://schemas.microsoft.com/office/drawing/2014/main" id="{2F70E187-D73A-D0A9-3E8C-D4C72A4E3D69}"/>
              </a:ext>
            </a:extLst>
          </p:cNvPr>
          <p:cNvSpPr>
            <a:spLocks noGrp="1"/>
          </p:cNvSpPr>
          <p:nvPr>
            <p:ph idx="1"/>
          </p:nvPr>
        </p:nvSpPr>
        <p:spPr>
          <a:xfrm>
            <a:off x="838198" y="2066881"/>
            <a:ext cx="6558023" cy="1133520"/>
          </a:xfrm>
        </p:spPr>
        <p:txBody>
          <a:bodyPr>
            <a:normAutofit lnSpcReduction="10000"/>
          </a:bodyPr>
          <a:lstStyle/>
          <a:p>
            <a:pPr marL="0" indent="0" algn="just">
              <a:buNone/>
            </a:pPr>
            <a:r>
              <a:rPr lang="tr-TR" b="0" i="0" dirty="0">
                <a:solidFill>
                  <a:srgbClr val="333333"/>
                </a:solidFill>
                <a:effectLst/>
              </a:rPr>
              <a:t>Cumhurbaşkanlığı Külliyesinde gerçekleşen Kadına Yönelik Şiddete Karşı Uluslararası Mücadele Günü </a:t>
            </a:r>
          </a:p>
        </p:txBody>
      </p:sp>
      <p:pic>
        <p:nvPicPr>
          <p:cNvPr id="8" name="Resim Yer Tutucusu 7" descr="tiyatro, giyim, iç mekan, kişi, şahıs içeren bir resim&#10;&#10;Yapay zeka tarafından oluşturulan içerik yanlış olabilir.">
            <a:extLst>
              <a:ext uri="{FF2B5EF4-FFF2-40B4-BE49-F238E27FC236}">
                <a16:creationId xmlns:a16="http://schemas.microsoft.com/office/drawing/2014/main" id="{9BA8B5C3-5C27-D003-E759-1928F03F7143}"/>
              </a:ext>
            </a:extLst>
          </p:cNvPr>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t="11636" b="11636"/>
          <a:stretch>
            <a:fillRect/>
          </a:stretch>
        </p:blipFill>
        <p:spPr/>
      </p:pic>
      <p:pic>
        <p:nvPicPr>
          <p:cNvPr id="10" name="Resim Yer Tutucusu 9" descr="giyim, kişi, şahıs, ayakkabı, iç mekan içeren bir resim&#10;&#10;Yapay zeka tarafından oluşturulan içerik yanlış olabilir.">
            <a:extLst>
              <a:ext uri="{FF2B5EF4-FFF2-40B4-BE49-F238E27FC236}">
                <a16:creationId xmlns:a16="http://schemas.microsoft.com/office/drawing/2014/main" id="{8BE17931-2406-2743-9CBE-225377411C00}"/>
              </a:ext>
            </a:extLst>
          </p:cNvPr>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t="12766" b="12766"/>
          <a:stretch>
            <a:fillRect/>
          </a:stretch>
        </p:blipFill>
        <p:spPr/>
      </p:pic>
      <p:sp>
        <p:nvSpPr>
          <p:cNvPr id="6" name="Content Placeholder 5">
            <a:extLst>
              <a:ext uri="{FF2B5EF4-FFF2-40B4-BE49-F238E27FC236}">
                <a16:creationId xmlns:a16="http://schemas.microsoft.com/office/drawing/2014/main" id="{B81AE92B-CE42-C7F7-006F-3712D3D89624}"/>
              </a:ext>
            </a:extLst>
          </p:cNvPr>
          <p:cNvSpPr>
            <a:spLocks noGrp="1"/>
          </p:cNvSpPr>
          <p:nvPr>
            <p:ph idx="15"/>
          </p:nvPr>
        </p:nvSpPr>
        <p:spPr>
          <a:xfrm>
            <a:off x="838199" y="4680526"/>
            <a:ext cx="6558023" cy="742812"/>
          </a:xfrm>
        </p:spPr>
        <p:txBody>
          <a:bodyPr>
            <a:noAutofit/>
          </a:bodyPr>
          <a:lstStyle/>
          <a:p>
            <a:pPr marL="0" indent="0" algn="just">
              <a:buNone/>
            </a:pPr>
            <a:r>
              <a:rPr lang="tr-TR" b="0" i="0" dirty="0">
                <a:solidFill>
                  <a:srgbClr val="333333"/>
                </a:solidFill>
                <a:effectLst/>
              </a:rPr>
              <a:t>‘Kadına Karşı Şiddetle Mücadele’ konusunda bir basın açıklaması</a:t>
            </a:r>
            <a:endParaRPr lang="tr-TR" dirty="0"/>
          </a:p>
        </p:txBody>
      </p:sp>
    </p:spTree>
    <p:extLst>
      <p:ext uri="{BB962C8B-B14F-4D97-AF65-F5344CB8AC3E}">
        <p14:creationId xmlns:p14="http://schemas.microsoft.com/office/powerpoint/2010/main" val="36490776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0370B8D-8CCE-9B31-9F6A-89085FAB3387}"/>
              </a:ext>
            </a:extLst>
          </p:cNvPr>
          <p:cNvSpPr>
            <a:spLocks noGrp="1"/>
          </p:cNvSpPr>
          <p:nvPr>
            <p:ph type="title"/>
          </p:nvPr>
        </p:nvSpPr>
        <p:spPr>
          <a:xfrm>
            <a:off x="1446215" y="375818"/>
            <a:ext cx="7384648" cy="931240"/>
          </a:xfrm>
        </p:spPr>
        <p:txBody>
          <a:bodyPr/>
          <a:lstStyle/>
          <a:p>
            <a:r>
              <a:rPr lang="tr-TR" dirty="0">
                <a:latin typeface="+mn-lt"/>
              </a:rPr>
              <a:t>ETKİNLİKLERİMİZ (2024 YILI)</a:t>
            </a:r>
          </a:p>
        </p:txBody>
      </p:sp>
      <p:sp>
        <p:nvSpPr>
          <p:cNvPr id="3" name="İçerik Yer Tutucusu 2">
            <a:extLst>
              <a:ext uri="{FF2B5EF4-FFF2-40B4-BE49-F238E27FC236}">
                <a16:creationId xmlns:a16="http://schemas.microsoft.com/office/drawing/2014/main" id="{D10EB00C-C352-B994-6C52-950000FE9AA4}"/>
              </a:ext>
            </a:extLst>
          </p:cNvPr>
          <p:cNvSpPr>
            <a:spLocks noGrp="1"/>
          </p:cNvSpPr>
          <p:nvPr>
            <p:ph idx="1"/>
          </p:nvPr>
        </p:nvSpPr>
        <p:spPr>
          <a:xfrm>
            <a:off x="686449" y="1684450"/>
            <a:ext cx="6558023" cy="1548219"/>
          </a:xfrm>
        </p:spPr>
        <p:txBody>
          <a:bodyPr>
            <a:normAutofit lnSpcReduction="10000"/>
          </a:bodyPr>
          <a:lstStyle/>
          <a:p>
            <a:pPr algn="just"/>
            <a:r>
              <a:rPr lang="tr-TR" b="0" i="0" dirty="0">
                <a:solidFill>
                  <a:srgbClr val="333333"/>
                </a:solidFill>
                <a:effectLst/>
              </a:rPr>
              <a:t>Kadına Yönelik Şiddete Karşı Mücadele Günü’nde Siirt Aile ve Sosyal Hizmetler İl Müdürlüğü’nün farkındalık oluşturmak için düzenlediği sergi</a:t>
            </a:r>
            <a:endParaRPr lang="tr-TR" dirty="0"/>
          </a:p>
        </p:txBody>
      </p:sp>
      <p:pic>
        <p:nvPicPr>
          <p:cNvPr id="8" name="Resim Yer Tutucusu 7" descr="giyim, kişi, şahıs, adam, insan, ayakkabı içeren bir resim&#10;&#10;Yapay zeka tarafından oluşturulan içerik yanlış olabilir.">
            <a:extLst>
              <a:ext uri="{FF2B5EF4-FFF2-40B4-BE49-F238E27FC236}">
                <a16:creationId xmlns:a16="http://schemas.microsoft.com/office/drawing/2014/main" id="{439D5534-A191-A402-BFD4-D6237CEF4482}"/>
              </a:ext>
            </a:extLst>
          </p:cNvPr>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t="16911" b="16911"/>
          <a:stretch>
            <a:fillRect/>
          </a:stretch>
        </p:blipFill>
        <p:spPr/>
      </p:pic>
      <p:pic>
        <p:nvPicPr>
          <p:cNvPr id="10" name="Resim Yer Tutucusu 9" descr="iç mekan, duvar, giyim, mobilya içeren bir resim&#10;&#10;Yapay zeka tarafından oluşturulan içerik yanlış olabilir.">
            <a:extLst>
              <a:ext uri="{FF2B5EF4-FFF2-40B4-BE49-F238E27FC236}">
                <a16:creationId xmlns:a16="http://schemas.microsoft.com/office/drawing/2014/main" id="{285ADD24-30EE-665B-5829-492E99ACBF4A}"/>
              </a:ext>
            </a:extLst>
          </p:cNvPr>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t="16689" b="16689"/>
          <a:stretch>
            <a:fillRect/>
          </a:stretch>
        </p:blipFill>
        <p:spPr/>
      </p:pic>
      <p:sp>
        <p:nvSpPr>
          <p:cNvPr id="6" name="İçerik Yer Tutucusu 5">
            <a:extLst>
              <a:ext uri="{FF2B5EF4-FFF2-40B4-BE49-F238E27FC236}">
                <a16:creationId xmlns:a16="http://schemas.microsoft.com/office/drawing/2014/main" id="{E9035BE2-CD9B-9D36-E89C-1A750C6A5F43}"/>
              </a:ext>
            </a:extLst>
          </p:cNvPr>
          <p:cNvSpPr>
            <a:spLocks noGrp="1"/>
          </p:cNvSpPr>
          <p:nvPr>
            <p:ph idx="15"/>
          </p:nvPr>
        </p:nvSpPr>
        <p:spPr>
          <a:xfrm>
            <a:off x="429985" y="4232445"/>
            <a:ext cx="7070953" cy="615097"/>
          </a:xfrm>
        </p:spPr>
        <p:txBody>
          <a:bodyPr>
            <a:noAutofit/>
          </a:bodyPr>
          <a:lstStyle/>
          <a:p>
            <a:pPr algn="just"/>
            <a:r>
              <a:rPr lang="tr-TR" b="0" i="0" dirty="0">
                <a:solidFill>
                  <a:srgbClr val="333333"/>
                </a:solidFill>
                <a:effectLst/>
              </a:rPr>
              <a:t>Kadına Yönelik Şiddetle Mücadele Koordinasyon, İzleme ve Değerlendirme Toplantısı</a:t>
            </a:r>
            <a:endParaRPr lang="tr-TR" dirty="0"/>
          </a:p>
        </p:txBody>
      </p:sp>
    </p:spTree>
    <p:extLst>
      <p:ext uri="{BB962C8B-B14F-4D97-AF65-F5344CB8AC3E}">
        <p14:creationId xmlns:p14="http://schemas.microsoft.com/office/powerpoint/2010/main" val="8374707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B7A1C3B-33F7-BCFE-0871-AEF19CB6C8D7}"/>
              </a:ext>
            </a:extLst>
          </p:cNvPr>
          <p:cNvSpPr>
            <a:spLocks noGrp="1"/>
          </p:cNvSpPr>
          <p:nvPr>
            <p:ph type="title"/>
          </p:nvPr>
        </p:nvSpPr>
        <p:spPr/>
        <p:txBody>
          <a:bodyPr/>
          <a:lstStyle/>
          <a:p>
            <a:r>
              <a:rPr lang="tr-TR" dirty="0"/>
              <a:t>ETKİNLİKLERİMİZ (2024 YILI)</a:t>
            </a:r>
          </a:p>
        </p:txBody>
      </p:sp>
      <p:sp>
        <p:nvSpPr>
          <p:cNvPr id="3" name="İçerik Yer Tutucusu 2">
            <a:extLst>
              <a:ext uri="{FF2B5EF4-FFF2-40B4-BE49-F238E27FC236}">
                <a16:creationId xmlns:a16="http://schemas.microsoft.com/office/drawing/2014/main" id="{151FDBD1-7362-991F-4C84-7076C840F6B3}"/>
              </a:ext>
            </a:extLst>
          </p:cNvPr>
          <p:cNvSpPr>
            <a:spLocks noGrp="1"/>
          </p:cNvSpPr>
          <p:nvPr>
            <p:ph idx="1"/>
          </p:nvPr>
        </p:nvSpPr>
        <p:spPr>
          <a:xfrm>
            <a:off x="670121" y="1851434"/>
            <a:ext cx="6558023" cy="1147289"/>
          </a:xfrm>
        </p:spPr>
        <p:txBody>
          <a:bodyPr>
            <a:normAutofit lnSpcReduction="10000"/>
          </a:bodyPr>
          <a:lstStyle/>
          <a:p>
            <a:pPr algn="just"/>
            <a:r>
              <a:rPr lang="tr-TR" dirty="0">
                <a:solidFill>
                  <a:srgbClr val="333333"/>
                </a:solidFill>
              </a:rPr>
              <a:t>İ</a:t>
            </a:r>
            <a:r>
              <a:rPr lang="tr-TR" b="0" i="0" dirty="0">
                <a:solidFill>
                  <a:srgbClr val="333333"/>
                </a:solidFill>
                <a:effectLst/>
              </a:rPr>
              <a:t>limiz İHH içerisinde yer alan yetim çocuklar ve ailelerine bir iftar yemeği verdi. İftar</a:t>
            </a:r>
            <a:endParaRPr lang="tr-TR" dirty="0"/>
          </a:p>
        </p:txBody>
      </p:sp>
      <p:pic>
        <p:nvPicPr>
          <p:cNvPr id="8" name="Resim Yer Tutucusu 7" descr="giyim, iç mekan, kişi, şahıs, kadın içeren bir resim&#10;&#10;Yapay zeka tarafından oluşturulan içerik yanlış olabilir.">
            <a:extLst>
              <a:ext uri="{FF2B5EF4-FFF2-40B4-BE49-F238E27FC236}">
                <a16:creationId xmlns:a16="http://schemas.microsoft.com/office/drawing/2014/main" id="{390D3755-FDE0-0D23-05F1-D16B32B78BDD}"/>
              </a:ext>
            </a:extLst>
          </p:cNvPr>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t="31387" b="31387"/>
          <a:stretch>
            <a:fillRect/>
          </a:stretch>
        </p:blipFill>
        <p:spPr/>
      </p:pic>
      <p:sp>
        <p:nvSpPr>
          <p:cNvPr id="6" name="İçerik Yer Tutucusu 5">
            <a:extLst>
              <a:ext uri="{FF2B5EF4-FFF2-40B4-BE49-F238E27FC236}">
                <a16:creationId xmlns:a16="http://schemas.microsoft.com/office/drawing/2014/main" id="{E77A4517-D4C4-74E3-0166-671AF9F81DE5}"/>
              </a:ext>
            </a:extLst>
          </p:cNvPr>
          <p:cNvSpPr>
            <a:spLocks noGrp="1"/>
          </p:cNvSpPr>
          <p:nvPr>
            <p:ph idx="15"/>
          </p:nvPr>
        </p:nvSpPr>
        <p:spPr>
          <a:xfrm>
            <a:off x="670120" y="4547020"/>
            <a:ext cx="6558023" cy="939380"/>
          </a:xfrm>
        </p:spPr>
        <p:txBody>
          <a:bodyPr>
            <a:normAutofit/>
          </a:bodyPr>
          <a:lstStyle/>
          <a:p>
            <a:pPr algn="just"/>
            <a:r>
              <a:rPr lang="tr-TR" b="0" i="0" dirty="0">
                <a:solidFill>
                  <a:srgbClr val="333333"/>
                </a:solidFill>
                <a:effectLst/>
              </a:rPr>
              <a:t>Siirt Park </a:t>
            </a:r>
            <a:r>
              <a:rPr lang="tr-TR" b="0" i="0" dirty="0" err="1">
                <a:solidFill>
                  <a:srgbClr val="333333"/>
                </a:solidFill>
                <a:effectLst/>
              </a:rPr>
              <a:t>Avm</a:t>
            </a:r>
            <a:r>
              <a:rPr lang="tr-TR" b="0" i="0" dirty="0">
                <a:solidFill>
                  <a:srgbClr val="333333"/>
                </a:solidFill>
                <a:effectLst/>
              </a:rPr>
              <a:t>' de düzenlenen 8 Mart etkinliğine katıldı. </a:t>
            </a:r>
            <a:endParaRPr lang="tr-TR" dirty="0"/>
          </a:p>
        </p:txBody>
      </p:sp>
      <p:pic>
        <p:nvPicPr>
          <p:cNvPr id="18" name="Resim Yer Tutucusu 17" descr="giyim, kadın, ayakkabı, kişi, şahıs içeren bir resim&#10;&#10;Yapay zeka tarafından oluşturulan içerik yanlış olabilir.">
            <a:extLst>
              <a:ext uri="{FF2B5EF4-FFF2-40B4-BE49-F238E27FC236}">
                <a16:creationId xmlns:a16="http://schemas.microsoft.com/office/drawing/2014/main" id="{85EDB161-8154-7EFD-718F-0969340598D4}"/>
              </a:ext>
            </a:extLst>
          </p:cNvPr>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t="31387" b="31387"/>
          <a:stretch>
            <a:fillRect/>
          </a:stretch>
        </p:blipFill>
        <p:spPr/>
      </p:pic>
    </p:spTree>
    <p:extLst>
      <p:ext uri="{BB962C8B-B14F-4D97-AF65-F5344CB8AC3E}">
        <p14:creationId xmlns:p14="http://schemas.microsoft.com/office/powerpoint/2010/main" val="7310896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37B0E62-4332-A8D6-5530-17E964B1C632}"/>
              </a:ext>
            </a:extLst>
          </p:cNvPr>
          <p:cNvSpPr>
            <a:spLocks noGrp="1"/>
          </p:cNvSpPr>
          <p:nvPr>
            <p:ph type="title"/>
          </p:nvPr>
        </p:nvSpPr>
        <p:spPr/>
        <p:txBody>
          <a:bodyPr/>
          <a:lstStyle/>
          <a:p>
            <a:r>
              <a:rPr lang="tr-TR" dirty="0"/>
              <a:t>ETKİNLİKLERİMİZ (2024 YILI)</a:t>
            </a:r>
          </a:p>
        </p:txBody>
      </p:sp>
      <p:sp>
        <p:nvSpPr>
          <p:cNvPr id="3" name="İçerik Yer Tutucusu 2">
            <a:extLst>
              <a:ext uri="{FF2B5EF4-FFF2-40B4-BE49-F238E27FC236}">
                <a16:creationId xmlns:a16="http://schemas.microsoft.com/office/drawing/2014/main" id="{5E0D5940-B405-B40C-189A-8B829CCF5418}"/>
              </a:ext>
            </a:extLst>
          </p:cNvPr>
          <p:cNvSpPr>
            <a:spLocks noGrp="1"/>
          </p:cNvSpPr>
          <p:nvPr>
            <p:ph idx="1"/>
          </p:nvPr>
        </p:nvSpPr>
        <p:spPr>
          <a:xfrm>
            <a:off x="958681" y="2193104"/>
            <a:ext cx="6558023" cy="2257426"/>
          </a:xfrm>
        </p:spPr>
        <p:txBody>
          <a:bodyPr/>
          <a:lstStyle/>
          <a:p>
            <a:pPr algn="just"/>
            <a:r>
              <a:rPr lang="tr-TR" b="0" i="0" dirty="0">
                <a:solidFill>
                  <a:srgbClr val="333333"/>
                </a:solidFill>
                <a:effectLst/>
              </a:rPr>
              <a:t>8 Mart Dünya Kadınlar Günü Kapsamında “Güçlü Kadın= Güçlü Toplum” Paneli Düzenlendi</a:t>
            </a:r>
          </a:p>
          <a:p>
            <a:pPr marL="0" indent="0" algn="just">
              <a:buNone/>
            </a:pPr>
            <a:endParaRPr lang="tr-TR" dirty="0"/>
          </a:p>
        </p:txBody>
      </p:sp>
      <p:pic>
        <p:nvPicPr>
          <p:cNvPr id="8" name="Resim Yer Tutucusu 7" descr="iç mekan, giyim, kişi, şahıs, insanlar içeren bir resim&#10;&#10;Yapay zeka tarafından oluşturulan içerik yanlış olabilir.">
            <a:extLst>
              <a:ext uri="{FF2B5EF4-FFF2-40B4-BE49-F238E27FC236}">
                <a16:creationId xmlns:a16="http://schemas.microsoft.com/office/drawing/2014/main" id="{0609025E-EB44-C54D-7161-7FFB005190FF}"/>
              </a:ext>
            </a:extLst>
          </p:cNvPr>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t="12766" b="12766"/>
          <a:stretch>
            <a:fillRect/>
          </a:stretch>
        </p:blipFill>
        <p:spPr>
          <a:xfrm>
            <a:off x="7516704" y="2193104"/>
            <a:ext cx="4548187" cy="2257425"/>
          </a:xfrm>
        </p:spPr>
      </p:pic>
    </p:spTree>
    <p:extLst>
      <p:ext uri="{BB962C8B-B14F-4D97-AF65-F5344CB8AC3E}">
        <p14:creationId xmlns:p14="http://schemas.microsoft.com/office/powerpoint/2010/main" val="161628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EA2C8B4-4C0A-6669-C154-7CCEBAF1453A}"/>
              </a:ext>
            </a:extLst>
          </p:cNvPr>
          <p:cNvSpPr>
            <a:spLocks noGrp="1"/>
          </p:cNvSpPr>
          <p:nvPr>
            <p:ph type="title"/>
          </p:nvPr>
        </p:nvSpPr>
        <p:spPr/>
        <p:txBody>
          <a:bodyPr/>
          <a:lstStyle/>
          <a:p>
            <a:r>
              <a:rPr lang="tr-TR" dirty="0"/>
              <a:t>ETKİNLİKLERİMİZ (Ziyaret)</a:t>
            </a:r>
          </a:p>
        </p:txBody>
      </p:sp>
      <p:sp>
        <p:nvSpPr>
          <p:cNvPr id="3" name="İçerik Yer Tutucusu 2">
            <a:extLst>
              <a:ext uri="{FF2B5EF4-FFF2-40B4-BE49-F238E27FC236}">
                <a16:creationId xmlns:a16="http://schemas.microsoft.com/office/drawing/2014/main" id="{C1A879CC-522E-423E-232D-4495BEDF74CA}"/>
              </a:ext>
            </a:extLst>
          </p:cNvPr>
          <p:cNvSpPr>
            <a:spLocks noGrp="1"/>
          </p:cNvSpPr>
          <p:nvPr>
            <p:ph idx="1"/>
          </p:nvPr>
        </p:nvSpPr>
        <p:spPr>
          <a:xfrm>
            <a:off x="6521385" y="4295277"/>
            <a:ext cx="5172955" cy="764792"/>
          </a:xfrm>
        </p:spPr>
        <p:txBody>
          <a:bodyPr>
            <a:normAutofit fontScale="92500" lnSpcReduction="10000"/>
          </a:bodyPr>
          <a:lstStyle/>
          <a:p>
            <a:pPr algn="just"/>
            <a:r>
              <a:rPr lang="tr-TR" b="0" i="0" dirty="0">
                <a:solidFill>
                  <a:srgbClr val="333333"/>
                </a:solidFill>
                <a:effectLst/>
              </a:rPr>
              <a:t>Sayın valimizin eşi Saygıdeğer Hanımefendi Nurten Kızılkaya</a:t>
            </a:r>
            <a:endParaRPr lang="tr-TR" dirty="0"/>
          </a:p>
        </p:txBody>
      </p:sp>
      <p:pic>
        <p:nvPicPr>
          <p:cNvPr id="12" name="Resim Yer Tutucusu 11">
            <a:extLst>
              <a:ext uri="{FF2B5EF4-FFF2-40B4-BE49-F238E27FC236}">
                <a16:creationId xmlns:a16="http://schemas.microsoft.com/office/drawing/2014/main" id="{93090562-B5E5-984B-DADE-27C1B320D3B0}"/>
              </a:ext>
            </a:extLst>
          </p:cNvPr>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t="12880" b="12880"/>
          <a:stretch>
            <a:fillRect/>
          </a:stretch>
        </p:blipFill>
        <p:spPr>
          <a:xfrm>
            <a:off x="6833768" y="1838563"/>
            <a:ext cx="4548187" cy="2257426"/>
          </a:xfrm>
        </p:spPr>
      </p:pic>
      <p:sp>
        <p:nvSpPr>
          <p:cNvPr id="5" name="İçerik Yer Tutucusu 5">
            <a:extLst>
              <a:ext uri="{FF2B5EF4-FFF2-40B4-BE49-F238E27FC236}">
                <a16:creationId xmlns:a16="http://schemas.microsoft.com/office/drawing/2014/main" id="{D401DBFE-7CFD-B222-0DEB-13B5BE82B8C4}"/>
              </a:ext>
            </a:extLst>
          </p:cNvPr>
          <p:cNvSpPr>
            <a:spLocks noGrp="1"/>
          </p:cNvSpPr>
          <p:nvPr>
            <p:ph idx="15"/>
          </p:nvPr>
        </p:nvSpPr>
        <p:spPr>
          <a:xfrm>
            <a:off x="585729" y="4291152"/>
            <a:ext cx="4873410" cy="768917"/>
          </a:xfrm>
        </p:spPr>
        <p:txBody>
          <a:bodyPr>
            <a:normAutofit fontScale="92500" lnSpcReduction="10000"/>
          </a:bodyPr>
          <a:lstStyle/>
          <a:p>
            <a:pPr algn="just"/>
            <a:r>
              <a:rPr lang="tr-TR" b="0" i="0" dirty="0">
                <a:solidFill>
                  <a:srgbClr val="333333"/>
                </a:solidFill>
                <a:effectLst/>
              </a:rPr>
              <a:t>Siirt Vali Yardımcısı Sayın Şeyma Aktaş Semiz</a:t>
            </a:r>
            <a:endParaRPr lang="tr-TR" dirty="0"/>
          </a:p>
        </p:txBody>
      </p:sp>
      <p:pic>
        <p:nvPicPr>
          <p:cNvPr id="6" name="Resim Yer Tutucusu 9" descr="giyim, kişi, şahıs, duvar, iç mekan içeren bir resim&#10;&#10;Yapay zeka tarafından oluşturulan içerik yanlış olabilir.">
            <a:extLst>
              <a:ext uri="{FF2B5EF4-FFF2-40B4-BE49-F238E27FC236}">
                <a16:creationId xmlns:a16="http://schemas.microsoft.com/office/drawing/2014/main" id="{F1DBE922-C606-4997-E300-48F82FB2ABF0}"/>
              </a:ext>
            </a:extLst>
          </p:cNvPr>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t="31387" b="31387"/>
          <a:stretch>
            <a:fillRect/>
          </a:stretch>
        </p:blipFill>
        <p:spPr>
          <a:xfrm>
            <a:off x="748340" y="1838564"/>
            <a:ext cx="4548187" cy="2257425"/>
          </a:xfrm>
        </p:spPr>
      </p:pic>
    </p:spTree>
    <p:extLst>
      <p:ext uri="{BB962C8B-B14F-4D97-AF65-F5344CB8AC3E}">
        <p14:creationId xmlns:p14="http://schemas.microsoft.com/office/powerpoint/2010/main" val="21711630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ETKİNLİKLERİMİZ (2025 YILI)</a:t>
            </a:r>
          </a:p>
        </p:txBody>
      </p:sp>
      <p:pic>
        <p:nvPicPr>
          <p:cNvPr id="9" name="İçerik Yer Tutucusu 8"/>
          <p:cNvPicPr>
            <a:picLocks noGrp="1" noChangeAspect="1"/>
          </p:cNvPicPr>
          <p:nvPr>
            <p:ph idx="15"/>
          </p:nvPr>
        </p:nvPicPr>
        <p:blipFill>
          <a:blip r:embed="rId2" cstate="print">
            <a:extLst>
              <a:ext uri="{28A0092B-C50C-407E-A947-70E740481C1C}">
                <a14:useLocalDpi xmlns:a14="http://schemas.microsoft.com/office/drawing/2010/main" val="0"/>
              </a:ext>
            </a:extLst>
          </a:blip>
          <a:stretch>
            <a:fillRect/>
          </a:stretch>
        </p:blipFill>
        <p:spPr>
          <a:xfrm>
            <a:off x="6694669" y="1560786"/>
            <a:ext cx="4835180" cy="2443655"/>
          </a:xfrm>
        </p:spPr>
      </p:pic>
      <p:sp>
        <p:nvSpPr>
          <p:cNvPr id="10" name="Dikdörtgen 9"/>
          <p:cNvSpPr/>
          <p:nvPr/>
        </p:nvSpPr>
        <p:spPr>
          <a:xfrm>
            <a:off x="385002" y="4057864"/>
            <a:ext cx="5810846" cy="646331"/>
          </a:xfrm>
          <a:prstGeom prst="rect">
            <a:avLst/>
          </a:prstGeom>
        </p:spPr>
        <p:txBody>
          <a:bodyPr wrap="square">
            <a:spAutoFit/>
          </a:bodyPr>
          <a:lstStyle/>
          <a:p>
            <a:r>
              <a:rPr lang="tr-TR" dirty="0"/>
              <a:t>Vali Ve Belediye Başkan Vekili  Dr. Kemal </a:t>
            </a:r>
            <a:r>
              <a:rPr lang="tr-TR" dirty="0" err="1"/>
              <a:t>KIZILKAYA'nın</a:t>
            </a:r>
            <a:r>
              <a:rPr lang="tr-TR" dirty="0"/>
              <a:t> Eşi Nurten KIZILKAYA Hanımefendi</a:t>
            </a:r>
          </a:p>
        </p:txBody>
      </p:sp>
      <p:pic>
        <p:nvPicPr>
          <p:cNvPr id="12" name="İçerik Yer Tutucusu 11"/>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85002" y="1445711"/>
            <a:ext cx="5558598" cy="2558730"/>
          </a:xfrm>
        </p:spPr>
      </p:pic>
      <p:sp>
        <p:nvSpPr>
          <p:cNvPr id="14" name="Dikdörtgen 13"/>
          <p:cNvSpPr/>
          <p:nvPr/>
        </p:nvSpPr>
        <p:spPr>
          <a:xfrm>
            <a:off x="6442631" y="4057864"/>
            <a:ext cx="5339255" cy="646331"/>
          </a:xfrm>
          <a:prstGeom prst="rect">
            <a:avLst/>
          </a:prstGeom>
        </p:spPr>
        <p:txBody>
          <a:bodyPr wrap="square">
            <a:spAutoFit/>
          </a:bodyPr>
          <a:lstStyle/>
          <a:p>
            <a:r>
              <a:rPr lang="tr-TR" dirty="0">
                <a:latin typeface="Times New Roman" panose="02020603050405020304" pitchFamily="18" charset="0"/>
                <a:ea typeface="Aptos"/>
                <a:cs typeface="Arabic Typesetting"/>
              </a:rPr>
              <a:t>Rektörümüz Prof. Dr. Nihat </a:t>
            </a:r>
            <a:r>
              <a:rPr lang="tr-TR" dirty="0" err="1">
                <a:latin typeface="Times New Roman" panose="02020603050405020304" pitchFamily="18" charset="0"/>
                <a:ea typeface="Aptos"/>
                <a:cs typeface="Arabic Typesetting"/>
              </a:rPr>
              <a:t>ŞINDAK'ın</a:t>
            </a:r>
            <a:r>
              <a:rPr lang="tr-TR" dirty="0">
                <a:latin typeface="Times New Roman" panose="02020603050405020304" pitchFamily="18" charset="0"/>
                <a:ea typeface="Aptos"/>
                <a:cs typeface="Arabic Typesetting"/>
              </a:rPr>
              <a:t> Eşi Dilek ŞINDAK Hanımefendi</a:t>
            </a:r>
            <a:endParaRPr lang="tr-TR" dirty="0"/>
          </a:p>
        </p:txBody>
      </p:sp>
    </p:spTree>
    <p:extLst>
      <p:ext uri="{BB962C8B-B14F-4D97-AF65-F5344CB8AC3E}">
        <p14:creationId xmlns:p14="http://schemas.microsoft.com/office/powerpoint/2010/main" val="4418758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ETKİNLİKLERİMİZ (2025 YILI)</a:t>
            </a:r>
          </a:p>
        </p:txBody>
      </p:sp>
      <p:pic>
        <p:nvPicPr>
          <p:cNvPr id="7" name="İçerik Yer Tutucusu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7176" y="1389063"/>
            <a:ext cx="5647139" cy="2257425"/>
          </a:xfrm>
        </p:spPr>
      </p:pic>
      <p:pic>
        <p:nvPicPr>
          <p:cNvPr id="8" name="Resim Yer Tutucusu 7"/>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l="2968" r="2968"/>
          <a:stretch>
            <a:fillRect/>
          </a:stretch>
        </p:blipFill>
        <p:spPr>
          <a:xfrm>
            <a:off x="7141780" y="1389063"/>
            <a:ext cx="4907346" cy="2257425"/>
          </a:xfrm>
        </p:spPr>
      </p:pic>
      <p:sp>
        <p:nvSpPr>
          <p:cNvPr id="10" name="Dikdörtgen 9"/>
          <p:cNvSpPr/>
          <p:nvPr/>
        </p:nvSpPr>
        <p:spPr>
          <a:xfrm>
            <a:off x="320565" y="3852482"/>
            <a:ext cx="5843751" cy="923330"/>
          </a:xfrm>
          <a:prstGeom prst="rect">
            <a:avLst/>
          </a:prstGeom>
        </p:spPr>
        <p:txBody>
          <a:bodyPr wrap="square">
            <a:spAutoFit/>
          </a:bodyPr>
          <a:lstStyle/>
          <a:p>
            <a:pPr algn="just"/>
            <a:r>
              <a:rPr lang="tr-TR" dirty="0">
                <a:ea typeface="Aptos"/>
                <a:cs typeface="Arabic Typesetting"/>
              </a:rPr>
              <a:t>Rektör Yardımcılarımızdan Prof. Dr. Cemalettin </a:t>
            </a:r>
            <a:r>
              <a:rPr lang="tr-TR" dirty="0" err="1">
                <a:ea typeface="Aptos"/>
                <a:cs typeface="Arabic Typesetting"/>
              </a:rPr>
              <a:t>ERDEMCİ'nin</a:t>
            </a:r>
            <a:r>
              <a:rPr lang="tr-TR" dirty="0">
                <a:ea typeface="Aptos"/>
                <a:cs typeface="Arabic Typesetting"/>
              </a:rPr>
              <a:t> Eşi Fatma ERDEMCİ ve Prof. Dr. Tekin </a:t>
            </a:r>
            <a:r>
              <a:rPr lang="tr-TR" dirty="0" err="1">
                <a:ea typeface="Aptos"/>
                <a:cs typeface="Arabic Typesetting"/>
              </a:rPr>
              <a:t>ŞAHİN'in</a:t>
            </a:r>
            <a:r>
              <a:rPr lang="tr-TR" dirty="0">
                <a:ea typeface="Aptos"/>
                <a:cs typeface="Arabic Typesetting"/>
              </a:rPr>
              <a:t> Eşi Ayşe ŞAHİN Hanımefendi</a:t>
            </a:r>
            <a:endParaRPr lang="tr-TR" dirty="0"/>
          </a:p>
        </p:txBody>
      </p:sp>
      <p:sp>
        <p:nvSpPr>
          <p:cNvPr id="4" name="Dikdörtgen 3"/>
          <p:cNvSpPr/>
          <p:nvPr/>
        </p:nvSpPr>
        <p:spPr>
          <a:xfrm>
            <a:off x="7141779" y="3852482"/>
            <a:ext cx="4907346" cy="923330"/>
          </a:xfrm>
          <a:prstGeom prst="rect">
            <a:avLst/>
          </a:prstGeom>
        </p:spPr>
        <p:txBody>
          <a:bodyPr wrap="square">
            <a:spAutoFit/>
          </a:bodyPr>
          <a:lstStyle/>
          <a:p>
            <a:pPr algn="just"/>
            <a:r>
              <a:rPr lang="tr-TR" dirty="0">
                <a:ea typeface="Aptos"/>
                <a:cs typeface="Arabic Typesetting"/>
              </a:rPr>
              <a:t>Rektör Yardımcılarımızdan Prof. Dr. Fevzi </a:t>
            </a:r>
            <a:r>
              <a:rPr lang="tr-TR" dirty="0" err="1">
                <a:ea typeface="Aptos"/>
                <a:cs typeface="Arabic Typesetting"/>
              </a:rPr>
              <a:t>HANSU'nun</a:t>
            </a:r>
            <a:r>
              <a:rPr lang="tr-TR" dirty="0">
                <a:ea typeface="Aptos"/>
                <a:cs typeface="Arabic Typesetting"/>
              </a:rPr>
              <a:t> Eşi Doç. Dr. Tülin AVCI HANSU Hanımefendiyi </a:t>
            </a:r>
            <a:endParaRPr lang="tr-TR" dirty="0"/>
          </a:p>
        </p:txBody>
      </p:sp>
    </p:spTree>
    <p:extLst>
      <p:ext uri="{BB962C8B-B14F-4D97-AF65-F5344CB8AC3E}">
        <p14:creationId xmlns:p14="http://schemas.microsoft.com/office/powerpoint/2010/main" val="36333308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ETKİNLİKLERİMİZ (2025 YILI)</a:t>
            </a:r>
          </a:p>
        </p:txBody>
      </p:sp>
      <p:sp>
        <p:nvSpPr>
          <p:cNvPr id="10" name="Dikdörtgen 9"/>
          <p:cNvSpPr/>
          <p:nvPr/>
        </p:nvSpPr>
        <p:spPr>
          <a:xfrm>
            <a:off x="2437543" y="4280200"/>
            <a:ext cx="5810846" cy="369332"/>
          </a:xfrm>
          <a:prstGeom prst="rect">
            <a:avLst/>
          </a:prstGeom>
        </p:spPr>
        <p:txBody>
          <a:bodyPr wrap="square">
            <a:spAutoFit/>
          </a:bodyPr>
          <a:lstStyle/>
          <a:p>
            <a:r>
              <a:rPr lang="tr-TR" dirty="0"/>
              <a:t>Siirt Aile Ve Sosyal Hizmetler İl Müdürü Sabri SİDAR Bey</a:t>
            </a:r>
          </a:p>
        </p:txBody>
      </p:sp>
      <p:pic>
        <p:nvPicPr>
          <p:cNvPr id="5" name="İçerik Yer Tutucusu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345976" y="1389063"/>
            <a:ext cx="5993981" cy="2798440"/>
          </a:xfrm>
        </p:spPr>
      </p:pic>
    </p:spTree>
    <p:extLst>
      <p:ext uri="{BB962C8B-B14F-4D97-AF65-F5344CB8AC3E}">
        <p14:creationId xmlns:p14="http://schemas.microsoft.com/office/powerpoint/2010/main" val="6061946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ETKİNLİKLERİMİZ (2025 YILI)</a:t>
            </a:r>
          </a:p>
        </p:txBody>
      </p:sp>
      <p:sp>
        <p:nvSpPr>
          <p:cNvPr id="10" name="Dikdörtgen 9"/>
          <p:cNvSpPr/>
          <p:nvPr/>
        </p:nvSpPr>
        <p:spPr>
          <a:xfrm>
            <a:off x="3080451" y="4697359"/>
            <a:ext cx="6909498" cy="646331"/>
          </a:xfrm>
          <a:prstGeom prst="rect">
            <a:avLst/>
          </a:prstGeom>
        </p:spPr>
        <p:txBody>
          <a:bodyPr wrap="square">
            <a:spAutoFit/>
          </a:bodyPr>
          <a:lstStyle/>
          <a:p>
            <a:r>
              <a:rPr lang="tr-TR" dirty="0"/>
              <a:t>8 Mart Dünya Kadınlar Günü, “Aile ve Toplumun Mimarı: Kadın” başlığıyla kutlandı</a:t>
            </a:r>
          </a:p>
        </p:txBody>
      </p:sp>
      <p:pic>
        <p:nvPicPr>
          <p:cNvPr id="4" name="İçerik Yer Tutucus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313330" y="1184113"/>
            <a:ext cx="7476823" cy="3340590"/>
          </a:xfrm>
        </p:spPr>
      </p:pic>
    </p:spTree>
    <p:extLst>
      <p:ext uri="{BB962C8B-B14F-4D97-AF65-F5344CB8AC3E}">
        <p14:creationId xmlns:p14="http://schemas.microsoft.com/office/powerpoint/2010/main" val="1388380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ETKİNLİKLERİMİZ (2025 YILI)</a:t>
            </a:r>
          </a:p>
        </p:txBody>
      </p:sp>
      <p:pic>
        <p:nvPicPr>
          <p:cNvPr id="7" name="İçerik Yer Tutucusu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558161" y="1450696"/>
            <a:ext cx="3930459" cy="2947844"/>
          </a:xfrm>
        </p:spPr>
      </p:pic>
      <p:sp>
        <p:nvSpPr>
          <p:cNvPr id="8" name="Dikdörtgen 7"/>
          <p:cNvSpPr/>
          <p:nvPr/>
        </p:nvSpPr>
        <p:spPr>
          <a:xfrm>
            <a:off x="3176112" y="4552870"/>
            <a:ext cx="4694555" cy="461665"/>
          </a:xfrm>
          <a:prstGeom prst="rect">
            <a:avLst/>
          </a:prstGeom>
        </p:spPr>
        <p:txBody>
          <a:bodyPr wrap="none">
            <a:spAutoFit/>
          </a:bodyPr>
          <a:lstStyle/>
          <a:p>
            <a:r>
              <a:rPr lang="tr-TR" sz="2400" dirty="0">
                <a:ea typeface="Aptos"/>
                <a:cs typeface="Arabic Typesetting"/>
              </a:rPr>
              <a:t>Üniversite kızlarımızla iftar programı</a:t>
            </a:r>
            <a:endParaRPr lang="tr-TR" sz="2400" dirty="0"/>
          </a:p>
        </p:txBody>
      </p:sp>
    </p:spTree>
    <p:extLst>
      <p:ext uri="{BB962C8B-B14F-4D97-AF65-F5344CB8AC3E}">
        <p14:creationId xmlns:p14="http://schemas.microsoft.com/office/powerpoint/2010/main" val="38702543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8200" y="1388962"/>
            <a:ext cx="10674927" cy="4440338"/>
          </a:xfrm>
        </p:spPr>
        <p:txBody>
          <a:bodyPr>
            <a:normAutofit lnSpcReduction="10000"/>
          </a:bodyPr>
          <a:lstStyle/>
          <a:p>
            <a:pPr marL="0" indent="0">
              <a:buNone/>
            </a:pPr>
            <a:endParaRPr lang="tr-TR" dirty="0"/>
          </a:p>
          <a:p>
            <a:pPr marL="0" indent="0">
              <a:buNone/>
            </a:pPr>
            <a:r>
              <a:rPr lang="tr-TR" b="1" dirty="0"/>
              <a:t>1.  Kadınların Aile İçindeki Rolünü Güçlendirmeye Yönelik Eğitimler</a:t>
            </a:r>
          </a:p>
          <a:p>
            <a:r>
              <a:rPr lang="tr-TR" dirty="0"/>
              <a:t>Aile içi iletişim, çatışma çözme ve empati temelli atölye çalışmaları</a:t>
            </a:r>
          </a:p>
          <a:p>
            <a:r>
              <a:rPr lang="tr-TR" dirty="0"/>
              <a:t>Anne eğitimi programları (çocuk gelişimi, dijital ebeveynlik, beslenme vb.)</a:t>
            </a:r>
          </a:p>
          <a:p>
            <a:r>
              <a:rPr lang="tr-TR" dirty="0"/>
              <a:t>Aile içi şiddetin önlenmesine yönelik bilinçlendirme seminerleri</a:t>
            </a:r>
          </a:p>
          <a:p>
            <a:pPr marL="0" indent="0">
              <a:buNone/>
            </a:pPr>
            <a:r>
              <a:rPr lang="tr-TR" b="1" dirty="0"/>
              <a:t>2. “Aile Yılı” Farkındalığını Artıran Kampanyalar ve Etkinlikler</a:t>
            </a:r>
          </a:p>
          <a:p>
            <a:r>
              <a:rPr lang="tr-TR" dirty="0"/>
              <a:t>“Ailede Kadın” temalı fotoğraf sergisi, resim sergisinin il genelinde (ilkokul, ortaokul, lise ve üniversite) düzenlenmesi</a:t>
            </a:r>
          </a:p>
          <a:p>
            <a:pPr marL="0" indent="0">
              <a:buNone/>
            </a:pPr>
            <a:r>
              <a:rPr lang="tr-TR" b="1" dirty="0"/>
              <a:t>3. Dijital ebeveynlik farkındalık kampanyası</a:t>
            </a:r>
          </a:p>
          <a:p>
            <a:pPr marL="457200" lvl="1" indent="0" algn="just">
              <a:buNone/>
            </a:pPr>
            <a:endParaRPr lang="tr-TR" dirty="0"/>
          </a:p>
        </p:txBody>
      </p:sp>
    </p:spTree>
    <p:extLst>
      <p:ext uri="{BB962C8B-B14F-4D97-AF65-F5344CB8AC3E}">
        <p14:creationId xmlns:p14="http://schemas.microsoft.com/office/powerpoint/2010/main" val="42456543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8200" y="1388962"/>
            <a:ext cx="10674927" cy="4440338"/>
          </a:xfrm>
        </p:spPr>
        <p:txBody>
          <a:bodyPr>
            <a:normAutofit/>
          </a:bodyPr>
          <a:lstStyle/>
          <a:p>
            <a:pPr marL="0" indent="0" algn="just">
              <a:buNone/>
            </a:pPr>
            <a:r>
              <a:rPr lang="tr-TR" b="1" dirty="0"/>
              <a:t>4. </a:t>
            </a:r>
            <a:r>
              <a:rPr lang="tr-TR" dirty="0"/>
              <a:t>Çok yıllık evlilik yapan çiftlerle ile </a:t>
            </a:r>
            <a:r>
              <a:rPr lang="tr-TR" b="1" dirty="0"/>
              <a:t>‘aile mutluluğunun sırrı söyleşisi’ </a:t>
            </a:r>
            <a:r>
              <a:rPr lang="tr-TR" dirty="0"/>
              <a:t>yapmak</a:t>
            </a:r>
          </a:p>
          <a:p>
            <a:pPr marL="0" indent="0" algn="just">
              <a:buNone/>
            </a:pPr>
            <a:r>
              <a:rPr lang="tr-TR" b="1" dirty="0"/>
              <a:t>5. Kız gençler ile birlikte çeşitli aktiviteler ile bir araya gelme</a:t>
            </a:r>
          </a:p>
          <a:p>
            <a:pPr marL="0" indent="0" algn="just">
              <a:buNone/>
            </a:pPr>
            <a:r>
              <a:rPr lang="tr-TR" b="1" dirty="0"/>
              <a:t>İşbirlikleri;</a:t>
            </a:r>
          </a:p>
          <a:p>
            <a:pPr marL="0" lvl="0" indent="0" algn="just" eaLnBrk="0" fontAlgn="base" hangingPunct="0">
              <a:lnSpc>
                <a:spcPct val="100000"/>
              </a:lnSpc>
              <a:spcBef>
                <a:spcPct val="0"/>
              </a:spcBef>
              <a:spcAft>
                <a:spcPct val="0"/>
              </a:spcAft>
              <a:buFontTx/>
              <a:buChar char="•"/>
            </a:pPr>
            <a:r>
              <a:rPr lang="tr-TR" altLang="tr-TR" dirty="0"/>
              <a:t>Aile ve Sosyal Hizmetler İl Müdürlüğü</a:t>
            </a:r>
          </a:p>
          <a:p>
            <a:pPr marL="0" lvl="0" indent="0" algn="just" eaLnBrk="0" fontAlgn="base" hangingPunct="0">
              <a:lnSpc>
                <a:spcPct val="100000"/>
              </a:lnSpc>
              <a:spcBef>
                <a:spcPct val="0"/>
              </a:spcBef>
              <a:spcAft>
                <a:spcPct val="0"/>
              </a:spcAft>
              <a:buFontTx/>
              <a:buChar char="•"/>
            </a:pPr>
            <a:r>
              <a:rPr lang="tr-TR" altLang="tr-TR" dirty="0"/>
              <a:t>İl/İlçe Belediyeleri ve Halk Eğitim Merkezleri</a:t>
            </a:r>
          </a:p>
          <a:p>
            <a:pPr marL="0" lvl="0" indent="0" algn="just" eaLnBrk="0" fontAlgn="base" hangingPunct="0">
              <a:lnSpc>
                <a:spcPct val="100000"/>
              </a:lnSpc>
              <a:spcBef>
                <a:spcPct val="0"/>
              </a:spcBef>
              <a:spcAft>
                <a:spcPct val="0"/>
              </a:spcAft>
              <a:buFontTx/>
              <a:buChar char="•"/>
            </a:pPr>
            <a:r>
              <a:rPr lang="tr-TR" altLang="tr-TR" dirty="0"/>
              <a:t>STK’lar ve Kadın Kooperatifleri</a:t>
            </a:r>
          </a:p>
          <a:p>
            <a:pPr marL="0" lvl="0" indent="0" algn="just" eaLnBrk="0" fontAlgn="base" hangingPunct="0">
              <a:lnSpc>
                <a:spcPct val="100000"/>
              </a:lnSpc>
              <a:spcBef>
                <a:spcPct val="0"/>
              </a:spcBef>
              <a:spcAft>
                <a:spcPct val="0"/>
              </a:spcAft>
              <a:buFontTx/>
              <a:buChar char="•"/>
            </a:pPr>
            <a:r>
              <a:rPr lang="tr-TR" altLang="tr-TR" dirty="0"/>
              <a:t>Yerel medya, radyo ve televizyonlar</a:t>
            </a:r>
          </a:p>
          <a:p>
            <a:pPr marL="0" indent="0" algn="just">
              <a:buNone/>
            </a:pPr>
            <a:r>
              <a:rPr lang="tr-TR" b="1" dirty="0"/>
              <a:t>kurma….</a:t>
            </a:r>
          </a:p>
          <a:p>
            <a:pPr marL="0" indent="0" algn="just">
              <a:buNone/>
            </a:pPr>
            <a:endParaRPr lang="tr-TR" b="1" dirty="0"/>
          </a:p>
          <a:p>
            <a:pPr marL="0" indent="0" algn="just">
              <a:buNone/>
            </a:pPr>
            <a:endParaRPr lang="tr-TR" b="1" dirty="0"/>
          </a:p>
          <a:p>
            <a:pPr marL="0" indent="0" algn="just">
              <a:buNone/>
            </a:pPr>
            <a:endParaRPr lang="tr-TR" b="1" dirty="0"/>
          </a:p>
          <a:p>
            <a:pPr marL="514350" indent="-514350" algn="just">
              <a:buAutoNum type="arabicPeriod"/>
            </a:pPr>
            <a:endParaRPr lang="tr-TR" b="1" dirty="0"/>
          </a:p>
          <a:p>
            <a:pPr marL="457200" lvl="1" indent="0" algn="just">
              <a:buNone/>
            </a:pPr>
            <a:endParaRPr lang="tr-TR" dirty="0"/>
          </a:p>
        </p:txBody>
      </p:sp>
    </p:spTree>
    <p:extLst>
      <p:ext uri="{BB962C8B-B14F-4D97-AF65-F5344CB8AC3E}">
        <p14:creationId xmlns:p14="http://schemas.microsoft.com/office/powerpoint/2010/main" val="32739416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4E16D-E2D4-D174-2915-9F97B8F09902}"/>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A5391475-44DA-6E4B-86BA-AEE0DE1430E9}"/>
              </a:ext>
            </a:extLst>
          </p:cNvPr>
          <p:cNvSpPr>
            <a:spLocks noGrp="1"/>
          </p:cNvSpPr>
          <p:nvPr>
            <p:ph type="title"/>
          </p:nvPr>
        </p:nvSpPr>
        <p:spPr/>
        <p:txBody>
          <a:bodyPr/>
          <a:lstStyle/>
          <a:p>
            <a:r>
              <a:rPr lang="tr-TR" dirty="0"/>
              <a:t>TALEPLER ve ÖNERİLER</a:t>
            </a:r>
          </a:p>
        </p:txBody>
      </p:sp>
      <p:sp>
        <p:nvSpPr>
          <p:cNvPr id="3" name="İçerik Yer Tutucusu 2">
            <a:extLst>
              <a:ext uri="{FF2B5EF4-FFF2-40B4-BE49-F238E27FC236}">
                <a16:creationId xmlns:a16="http://schemas.microsoft.com/office/drawing/2014/main" id="{D4174172-B5C0-2404-C7AD-A97999AFBF0D}"/>
              </a:ext>
            </a:extLst>
          </p:cNvPr>
          <p:cNvSpPr>
            <a:spLocks noGrp="1"/>
          </p:cNvSpPr>
          <p:nvPr>
            <p:ph idx="1"/>
          </p:nvPr>
        </p:nvSpPr>
        <p:spPr>
          <a:xfrm>
            <a:off x="838200" y="1388962"/>
            <a:ext cx="10674927" cy="4194419"/>
          </a:xfrm>
        </p:spPr>
        <p:txBody>
          <a:bodyPr/>
          <a:lstStyle/>
          <a:p>
            <a:pPr algn="just"/>
            <a:r>
              <a:rPr lang="tr-TR" dirty="0"/>
              <a:t>Yapılan etkinlik ve faaliyetlerde üniversitenin imkanlarından faydalanma noktasında birimler arasındaki süreçlerin kolaylaştırılması</a:t>
            </a:r>
          </a:p>
          <a:p>
            <a:pPr algn="just"/>
            <a:r>
              <a:rPr lang="tr-TR" dirty="0"/>
              <a:t>Üniversite etkinliklerine valilik, belediye ve kamu kurumlarının katılımının desteklenmesi.</a:t>
            </a:r>
          </a:p>
        </p:txBody>
      </p:sp>
    </p:spTree>
    <p:extLst>
      <p:ext uri="{BB962C8B-B14F-4D97-AF65-F5344CB8AC3E}">
        <p14:creationId xmlns:p14="http://schemas.microsoft.com/office/powerpoint/2010/main" val="26905969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718279" y="1435881"/>
            <a:ext cx="10515600" cy="4351338"/>
          </a:xfrm>
        </p:spPr>
        <p:txBody>
          <a:bodyPr/>
          <a:lstStyle/>
          <a:p>
            <a:endParaRPr lang="tr-TR" dirty="0"/>
          </a:p>
          <a:p>
            <a:endParaRPr lang="tr-TR" dirty="0"/>
          </a:p>
        </p:txBody>
      </p:sp>
      <p:sp>
        <p:nvSpPr>
          <p:cNvPr id="5" name="Dikdörtgen 4"/>
          <p:cNvSpPr/>
          <p:nvPr/>
        </p:nvSpPr>
        <p:spPr>
          <a:xfrm>
            <a:off x="1659891" y="616773"/>
            <a:ext cx="2751074" cy="461665"/>
          </a:xfrm>
          <a:prstGeom prst="rect">
            <a:avLst/>
          </a:prstGeom>
        </p:spPr>
        <p:txBody>
          <a:bodyPr wrap="none">
            <a:spAutoFit/>
          </a:bodyPr>
          <a:lstStyle/>
          <a:p>
            <a:r>
              <a:rPr lang="tr-TR" sz="2400" b="1" dirty="0">
                <a:latin typeface="Times New Roman" panose="02020603050405020304" pitchFamily="18" charset="0"/>
                <a:cs typeface="Times New Roman" panose="02020603050405020304" pitchFamily="18" charset="0"/>
              </a:rPr>
              <a:t>TEHDİTLERİMİZ</a:t>
            </a: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854"/>
            <a:ext cx="12172011" cy="6858001"/>
          </a:xfrm>
          <a:prstGeom prst="rect">
            <a:avLst/>
          </a:prstGeom>
        </p:spPr>
        <p:style>
          <a:lnRef idx="1">
            <a:schemeClr val="accent1"/>
          </a:lnRef>
          <a:fillRef idx="2">
            <a:schemeClr val="accent1"/>
          </a:fillRef>
          <a:effectRef idx="1">
            <a:schemeClr val="accent1"/>
          </a:effectRef>
          <a:fontRef idx="minor">
            <a:schemeClr val="dk1"/>
          </a:fontRef>
        </p:style>
      </p:pic>
    </p:spTree>
    <p:extLst>
      <p:ext uri="{BB962C8B-B14F-4D97-AF65-F5344CB8AC3E}">
        <p14:creationId xmlns:p14="http://schemas.microsoft.com/office/powerpoint/2010/main" val="2425980755"/>
      </p:ext>
    </p:extLst>
  </p:cSld>
  <p:clrMapOvr>
    <a:masterClrMapping/>
  </p:clrMapOvr>
</p:sld>
</file>

<file path=ppt/theme/theme1.xml><?xml version="1.0" encoding="utf-8"?>
<a:theme xmlns:a="http://schemas.openxmlformats.org/drawingml/2006/main" name="Tema-siu">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a-siu" id="{8B592569-D05A-4D16-9830-B18E17FE7CD1}" vid="{8AFA709D-6815-4F30-BDCD-E4420CC669B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Tema-siu</Template>
  <TotalTime>72</TotalTime>
  <Words>630</Words>
  <Application>Microsoft Office PowerPoint</Application>
  <PresentationFormat>Geniş ekran</PresentationFormat>
  <Paragraphs>72</Paragraphs>
  <Slides>21</Slides>
  <Notes>0</Notes>
  <HiddenSlides>0</HiddenSlides>
  <MMClips>0</MMClips>
  <ScaleCrop>false</ScaleCrop>
  <HeadingPairs>
    <vt:vector size="6" baseType="variant">
      <vt:variant>
        <vt:lpstr>Kullanılan Yazı Tipleri</vt:lpstr>
      </vt:variant>
      <vt:variant>
        <vt:i4>6</vt:i4>
      </vt:variant>
      <vt:variant>
        <vt:lpstr>Tema</vt:lpstr>
      </vt:variant>
      <vt:variant>
        <vt:i4>2</vt:i4>
      </vt:variant>
      <vt:variant>
        <vt:lpstr>Slayt Başlıkları</vt:lpstr>
      </vt:variant>
      <vt:variant>
        <vt:i4>21</vt:i4>
      </vt:variant>
    </vt:vector>
  </HeadingPairs>
  <TitlesOfParts>
    <vt:vector size="29" baseType="lpstr">
      <vt:lpstr>Aptos</vt:lpstr>
      <vt:lpstr>Arial</vt:lpstr>
      <vt:lpstr>Calibri</vt:lpstr>
      <vt:lpstr>Calibri Light</vt:lpstr>
      <vt:lpstr>sgb</vt:lpstr>
      <vt:lpstr>Times New Roman</vt:lpstr>
      <vt:lpstr>Tema-siu</vt:lpstr>
      <vt:lpstr>Office Teması</vt:lpstr>
      <vt:lpstr>PowerPoint Sunusu</vt:lpstr>
      <vt:lpstr>Misyon</vt:lpstr>
      <vt:lpstr>Vizyon</vt:lpstr>
      <vt:lpstr>PowerPoint Sunusu</vt:lpstr>
      <vt:lpstr>Yönetim Kurulu Üyesi</vt:lpstr>
      <vt:lpstr>İDARİ PERSONELİMİZ</vt:lpstr>
      <vt:lpstr>ÖNEMLİ BAŞARILARIMIZ</vt:lpstr>
      <vt:lpstr>ETKİNLİKLERİMİZ (2024 YILI)</vt:lpstr>
      <vt:lpstr>ETKİNLİKLERİMİZ (2024 YILI)</vt:lpstr>
      <vt:lpstr>ETKİNLİKLERİMİZ (2024 YILI)</vt:lpstr>
      <vt:lpstr>ETKİNLİKLERİMİZ (2024 YILI)</vt:lpstr>
      <vt:lpstr>ETKİNLİKLERİMİZ (Ziyaret)</vt:lpstr>
      <vt:lpstr>ETKİNLİKLERİMİZ (2025 YILI)</vt:lpstr>
      <vt:lpstr>ETKİNLİKLERİMİZ (2025 YILI)</vt:lpstr>
      <vt:lpstr>ETKİNLİKLERİMİZ (2025 YILI)</vt:lpstr>
      <vt:lpstr>ETKİNLİKLERİMİZ (2025 YILI)</vt:lpstr>
      <vt:lpstr>ETKİNLİKLERİMİZ (2025 YILI)</vt:lpstr>
      <vt:lpstr>GELECEĞE YÖNELİK HEDEFLER ve YENİLİKLER</vt:lpstr>
      <vt:lpstr>GELECEĞE YÖNELİK HEDEFLER ve YENİLİKLER</vt:lpstr>
      <vt:lpstr>TALEPLER ve ÖNERİLER</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Bilgisayar</dc:creator>
  <cp:lastModifiedBy>Asus</cp:lastModifiedBy>
  <cp:revision>274</cp:revision>
  <dcterms:created xsi:type="dcterms:W3CDTF">2022-12-08T06:33:03Z</dcterms:created>
  <dcterms:modified xsi:type="dcterms:W3CDTF">2025-10-16T08:35:57Z</dcterms:modified>
</cp:coreProperties>
</file>