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81" r:id="rId3"/>
    <p:sldId id="393" r:id="rId4"/>
    <p:sldId id="383" r:id="rId5"/>
    <p:sldId id="384" r:id="rId6"/>
    <p:sldId id="421" r:id="rId7"/>
    <p:sldId id="399" r:id="rId8"/>
    <p:sldId id="415" r:id="rId9"/>
    <p:sldId id="422" r:id="rId10"/>
    <p:sldId id="416" r:id="rId11"/>
    <p:sldId id="398" r:id="rId12"/>
    <p:sldId id="424" r:id="rId13"/>
    <p:sldId id="432" r:id="rId14"/>
    <p:sldId id="433" r:id="rId15"/>
    <p:sldId id="434" r:id="rId16"/>
    <p:sldId id="435" r:id="rId17"/>
    <p:sldId id="436" r:id="rId18"/>
    <p:sldId id="437" r:id="rId19"/>
    <p:sldId id="438" r:id="rId20"/>
    <p:sldId id="439" r:id="rId21"/>
    <p:sldId id="440" r:id="rId22"/>
    <p:sldId id="441" r:id="rId23"/>
    <p:sldId id="442" r:id="rId24"/>
    <p:sldId id="443" r:id="rId25"/>
    <p:sldId id="444" r:id="rId26"/>
    <p:sldId id="445" r:id="rId27"/>
    <p:sldId id="446" r:id="rId28"/>
    <p:sldId id="447" r:id="rId29"/>
    <p:sldId id="448" r:id="rId30"/>
    <p:sldId id="450" r:id="rId31"/>
    <p:sldId id="451" r:id="rId32"/>
    <p:sldId id="452" r:id="rId33"/>
    <p:sldId id="453" r:id="rId34"/>
    <p:sldId id="454" r:id="rId35"/>
    <p:sldId id="455" r:id="rId36"/>
    <p:sldId id="458" r:id="rId37"/>
    <p:sldId id="459" r:id="rId38"/>
    <p:sldId id="449" r:id="rId39"/>
    <p:sldId id="456" r:id="rId40"/>
    <p:sldId id="457" r:id="rId41"/>
    <p:sldId id="394"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41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77" y="2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64844-311F-43E9-AC57-6ED654B3242C}"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tr-TR"/>
        </a:p>
      </dgm:t>
    </dgm:pt>
    <dgm:pt modelId="{D67D9EDA-70B6-476C-9133-05F50FF46C05}">
      <dgm:prSet phldrT="[Metin]" custT="1"/>
      <dgm:spPr/>
      <dgm:t>
        <a:bodyPr/>
        <a:lstStyle/>
        <a:p>
          <a:r>
            <a:rPr lang="tr-TR" sz="1400" dirty="0"/>
            <a:t>MÜDÜR</a:t>
          </a:r>
          <a:br>
            <a:rPr lang="tr-TR" sz="1400" dirty="0"/>
          </a:br>
          <a:r>
            <a:rPr lang="tr-TR" sz="1400" dirty="0" smtClean="0"/>
            <a:t>Doç. DR. Gülşen İSTEK</a:t>
          </a:r>
          <a:endParaRPr lang="tr-TR" sz="1400" dirty="0"/>
        </a:p>
      </dgm:t>
    </dgm:pt>
    <dgm:pt modelId="{64DF055B-309B-4EBA-9B51-10C399C012CE}" type="parTrans" cxnId="{F0A05EA4-4E3D-4C90-95C4-E5BCF4DABCC4}">
      <dgm:prSet/>
      <dgm:spPr/>
      <dgm:t>
        <a:bodyPr/>
        <a:lstStyle/>
        <a:p>
          <a:endParaRPr lang="tr-TR"/>
        </a:p>
      </dgm:t>
    </dgm:pt>
    <dgm:pt modelId="{0C21E328-CAEB-4383-B811-B2F4C647A0FC}" type="sibTrans" cxnId="{F0A05EA4-4E3D-4C90-95C4-E5BCF4DABCC4}">
      <dgm:prSet/>
      <dgm:spPr/>
      <dgm:t>
        <a:bodyPr/>
        <a:lstStyle/>
        <a:p>
          <a:endParaRPr lang="tr-TR"/>
        </a:p>
      </dgm:t>
    </dgm:pt>
    <dgm:pt modelId="{E45A58AE-237F-4162-A71A-7A1F8B196ACF}">
      <dgm:prSet phldrT="[Metin]" custT="1"/>
      <dgm:spPr/>
      <dgm:t>
        <a:bodyPr/>
        <a:lstStyle/>
        <a:p>
          <a:r>
            <a:rPr lang="tr-TR" sz="1400" dirty="0">
              <a:solidFill>
                <a:sysClr val="window" lastClr="FFFFFF"/>
              </a:solidFill>
              <a:latin typeface="Times New Roman" pitchFamily="18" charset="0"/>
              <a:ea typeface="+mn-ea"/>
              <a:cs typeface="Times New Roman" pitchFamily="18" charset="0"/>
            </a:rPr>
            <a:t>MÜDÜR YARDIMCISI</a:t>
          </a:r>
        </a:p>
        <a:p>
          <a:r>
            <a:rPr lang="tr-TR" sz="1400" dirty="0" smtClean="0">
              <a:solidFill>
                <a:sysClr val="window" lastClr="FFFFFF"/>
              </a:solidFill>
              <a:latin typeface="Times New Roman" pitchFamily="18" charset="0"/>
              <a:ea typeface="+mn-ea"/>
              <a:cs typeface="Times New Roman" pitchFamily="18" charset="0"/>
            </a:rPr>
            <a:t>Doç. Dr. Mahire BAYRAMOĞLU AKKOYUN </a:t>
          </a:r>
        </a:p>
        <a:p>
          <a:r>
            <a:rPr lang="tr-TR" sz="1400" dirty="0" smtClean="0">
              <a:solidFill>
                <a:sysClr val="window" lastClr="FFFFFF"/>
              </a:solidFill>
              <a:latin typeface="Times New Roman" pitchFamily="18" charset="0"/>
              <a:ea typeface="+mn-ea"/>
              <a:cs typeface="Times New Roman" pitchFamily="18" charset="0"/>
            </a:rPr>
            <a:t>Dr</a:t>
          </a:r>
          <a:r>
            <a:rPr lang="tr-TR" sz="1400" dirty="0">
              <a:solidFill>
                <a:sysClr val="window" lastClr="FFFFFF"/>
              </a:solidFill>
              <a:latin typeface="Times New Roman" pitchFamily="18" charset="0"/>
              <a:ea typeface="+mn-ea"/>
              <a:cs typeface="Times New Roman" pitchFamily="18" charset="0"/>
            </a:rPr>
            <a:t>. </a:t>
          </a:r>
          <a:r>
            <a:rPr lang="tr-TR" sz="1400" dirty="0" err="1">
              <a:solidFill>
                <a:sysClr val="window" lastClr="FFFFFF"/>
              </a:solidFill>
              <a:latin typeface="Times New Roman" pitchFamily="18" charset="0"/>
              <a:ea typeface="+mn-ea"/>
              <a:cs typeface="Times New Roman" pitchFamily="18" charset="0"/>
            </a:rPr>
            <a:t>Öğr</a:t>
          </a:r>
          <a:r>
            <a:rPr lang="tr-TR" sz="1400" dirty="0">
              <a:solidFill>
                <a:sysClr val="window" lastClr="FFFFFF"/>
              </a:solidFill>
              <a:latin typeface="Times New Roman" pitchFamily="18" charset="0"/>
              <a:ea typeface="+mn-ea"/>
              <a:cs typeface="Times New Roman" pitchFamily="18" charset="0"/>
            </a:rPr>
            <a:t>. </a:t>
          </a:r>
          <a:r>
            <a:rPr lang="tr-TR" sz="1400" dirty="0" smtClean="0">
              <a:solidFill>
                <a:sysClr val="window" lastClr="FFFFFF"/>
              </a:solidFill>
              <a:latin typeface="Times New Roman" pitchFamily="18" charset="0"/>
              <a:ea typeface="+mn-ea"/>
              <a:cs typeface="Times New Roman" pitchFamily="18" charset="0"/>
            </a:rPr>
            <a:t>Üyesi Semra YILMAZ ÇİLDAM</a:t>
          </a:r>
          <a:endParaRPr lang="tr-TR" sz="1400" dirty="0">
            <a:solidFill>
              <a:sysClr val="window" lastClr="FFFFFF"/>
            </a:solidFill>
            <a:latin typeface="Calibri"/>
            <a:ea typeface="+mn-ea"/>
            <a:cs typeface="+mn-cs"/>
          </a:endParaRPr>
        </a:p>
      </dgm:t>
    </dgm:pt>
    <dgm:pt modelId="{F8E95E66-CDC8-47CC-8D17-C41BA13F4674}" type="parTrans" cxnId="{7AC0A7E9-97C4-4793-9629-455C662D62D7}">
      <dgm:prSet/>
      <dgm:spPr/>
      <dgm:t>
        <a:bodyPr/>
        <a:lstStyle/>
        <a:p>
          <a:endParaRPr lang="tr-TR"/>
        </a:p>
      </dgm:t>
    </dgm:pt>
    <dgm:pt modelId="{403FF4A3-3B4D-436B-9D28-5BB96DDCA13D}" type="sibTrans" cxnId="{7AC0A7E9-97C4-4793-9629-455C662D62D7}">
      <dgm:prSet/>
      <dgm:spPr/>
      <dgm:t>
        <a:bodyPr/>
        <a:lstStyle/>
        <a:p>
          <a:endParaRPr lang="tr-TR"/>
        </a:p>
      </dgm:t>
    </dgm:pt>
    <dgm:pt modelId="{D20C1A8A-319B-4314-82C7-AE59BBEBAE0A}">
      <dgm:prSet phldrT="[Metin]" custT="1"/>
      <dgm:spPr/>
      <dgm:t>
        <a:bodyPr/>
        <a:lstStyle/>
        <a:p>
          <a:r>
            <a:rPr lang="tr-TR" sz="1400" dirty="0">
              <a:solidFill>
                <a:sysClr val="window" lastClr="FFFFFF"/>
              </a:solidFill>
              <a:latin typeface="Times New Roman" pitchFamily="18" charset="0"/>
              <a:ea typeface="+mn-ea"/>
              <a:cs typeface="Times New Roman" pitchFamily="18" charset="0"/>
            </a:rPr>
            <a:t>İDARİ PERSONEL </a:t>
          </a:r>
        </a:p>
        <a:p>
          <a:r>
            <a:rPr lang="tr-TR" sz="1400" dirty="0">
              <a:solidFill>
                <a:sysClr val="window" lastClr="FFFFFF"/>
              </a:solidFill>
              <a:latin typeface="Times New Roman" pitchFamily="18" charset="0"/>
              <a:ea typeface="+mn-ea"/>
              <a:cs typeface="Times New Roman" pitchFamily="18" charset="0"/>
            </a:rPr>
            <a:t>Memur </a:t>
          </a:r>
          <a:r>
            <a:rPr lang="tr-TR" sz="1400" dirty="0" err="1">
              <a:solidFill>
                <a:sysClr val="window" lastClr="FFFFFF"/>
              </a:solidFill>
              <a:latin typeface="Times New Roman" pitchFamily="18" charset="0"/>
              <a:ea typeface="+mn-ea"/>
              <a:cs typeface="Times New Roman" pitchFamily="18" charset="0"/>
            </a:rPr>
            <a:t>Agit</a:t>
          </a:r>
          <a:r>
            <a:rPr lang="tr-TR" sz="1400" dirty="0">
              <a:solidFill>
                <a:sysClr val="window" lastClr="FFFFFF"/>
              </a:solidFill>
              <a:latin typeface="Times New Roman" pitchFamily="18" charset="0"/>
              <a:ea typeface="+mn-ea"/>
              <a:cs typeface="Times New Roman" pitchFamily="18" charset="0"/>
            </a:rPr>
            <a:t> KAMEL</a:t>
          </a:r>
          <a:endParaRPr lang="tr-TR" sz="1400" dirty="0">
            <a:solidFill>
              <a:sysClr val="window" lastClr="FFFFFF"/>
            </a:solidFill>
            <a:latin typeface="Calibri"/>
            <a:ea typeface="+mn-ea"/>
            <a:cs typeface="+mn-cs"/>
          </a:endParaRPr>
        </a:p>
      </dgm:t>
    </dgm:pt>
    <dgm:pt modelId="{9FE9F1EA-9BE3-417E-AF70-9C13D23755CC}" type="parTrans" cxnId="{F166EC39-EBD2-4932-90DF-BC8CADB53D29}">
      <dgm:prSet/>
      <dgm:spPr/>
      <dgm:t>
        <a:bodyPr/>
        <a:lstStyle/>
        <a:p>
          <a:endParaRPr lang="tr-TR"/>
        </a:p>
      </dgm:t>
    </dgm:pt>
    <dgm:pt modelId="{C2562C40-7C3D-4DAC-9068-C373E754578C}" type="sibTrans" cxnId="{F166EC39-EBD2-4932-90DF-BC8CADB53D29}">
      <dgm:prSet/>
      <dgm:spPr/>
      <dgm:t>
        <a:bodyPr/>
        <a:lstStyle/>
        <a:p>
          <a:endParaRPr lang="tr-TR"/>
        </a:p>
      </dgm:t>
    </dgm:pt>
    <dgm:pt modelId="{3C6D0215-1910-4063-A8FA-246E4914CF50}" type="pres">
      <dgm:prSet presAssocID="{E5D64844-311F-43E9-AC57-6ED654B3242C}" presName="mainComposite" presStyleCnt="0">
        <dgm:presLayoutVars>
          <dgm:chPref val="1"/>
          <dgm:dir/>
          <dgm:animOne val="branch"/>
          <dgm:animLvl val="lvl"/>
          <dgm:resizeHandles val="exact"/>
        </dgm:presLayoutVars>
      </dgm:prSet>
      <dgm:spPr/>
      <dgm:t>
        <a:bodyPr/>
        <a:lstStyle/>
        <a:p>
          <a:endParaRPr lang="tr-TR"/>
        </a:p>
      </dgm:t>
    </dgm:pt>
    <dgm:pt modelId="{FE86E3F5-EC53-4494-94AC-90E2EA04D552}" type="pres">
      <dgm:prSet presAssocID="{E5D64844-311F-43E9-AC57-6ED654B3242C}" presName="hierFlow" presStyleCnt="0"/>
      <dgm:spPr/>
    </dgm:pt>
    <dgm:pt modelId="{06D13C1B-66D6-4F8F-A636-C252D34180B2}" type="pres">
      <dgm:prSet presAssocID="{E5D64844-311F-43E9-AC57-6ED654B3242C}" presName="hierChild1" presStyleCnt="0">
        <dgm:presLayoutVars>
          <dgm:chPref val="1"/>
          <dgm:animOne val="branch"/>
          <dgm:animLvl val="lvl"/>
        </dgm:presLayoutVars>
      </dgm:prSet>
      <dgm:spPr/>
    </dgm:pt>
    <dgm:pt modelId="{F29A93E5-F2D2-45FD-A9D7-90ADA74894C5}" type="pres">
      <dgm:prSet presAssocID="{D67D9EDA-70B6-476C-9133-05F50FF46C05}" presName="Name14" presStyleCnt="0"/>
      <dgm:spPr/>
    </dgm:pt>
    <dgm:pt modelId="{DFAEBD45-58C0-40EB-ABD0-350CF3874FE1}" type="pres">
      <dgm:prSet presAssocID="{D67D9EDA-70B6-476C-9133-05F50FF46C05}" presName="level1Shape" presStyleLbl="node0" presStyleIdx="0" presStyleCnt="1" custScaleX="116109" custLinFactNeighborX="-23">
        <dgm:presLayoutVars>
          <dgm:chPref val="3"/>
        </dgm:presLayoutVars>
      </dgm:prSet>
      <dgm:spPr/>
      <dgm:t>
        <a:bodyPr/>
        <a:lstStyle/>
        <a:p>
          <a:endParaRPr lang="tr-TR"/>
        </a:p>
      </dgm:t>
    </dgm:pt>
    <dgm:pt modelId="{D988E84D-B55A-4B97-8EE0-3E6393062D28}" type="pres">
      <dgm:prSet presAssocID="{D67D9EDA-70B6-476C-9133-05F50FF46C05}" presName="hierChild2" presStyleCnt="0"/>
      <dgm:spPr/>
    </dgm:pt>
    <dgm:pt modelId="{CC4765B0-4D12-4CD8-B876-90D3218790CC}" type="pres">
      <dgm:prSet presAssocID="{F8E95E66-CDC8-47CC-8D17-C41BA13F4674}" presName="Name19" presStyleLbl="parChTrans1D2" presStyleIdx="0" presStyleCnt="2"/>
      <dgm:spPr/>
      <dgm:t>
        <a:bodyPr/>
        <a:lstStyle/>
        <a:p>
          <a:endParaRPr lang="tr-TR"/>
        </a:p>
      </dgm:t>
    </dgm:pt>
    <dgm:pt modelId="{CDC013D3-FD4A-40E9-BE47-235114E3C5A4}" type="pres">
      <dgm:prSet presAssocID="{E45A58AE-237F-4162-A71A-7A1F8B196ACF}" presName="Name21" presStyleCnt="0"/>
      <dgm:spPr/>
    </dgm:pt>
    <dgm:pt modelId="{578563C6-A9ED-4B71-BC2B-6C372F9C175E}" type="pres">
      <dgm:prSet presAssocID="{E45A58AE-237F-4162-A71A-7A1F8B196ACF}" presName="level2Shape" presStyleLbl="node2" presStyleIdx="0" presStyleCnt="2"/>
      <dgm:spPr/>
      <dgm:t>
        <a:bodyPr/>
        <a:lstStyle/>
        <a:p>
          <a:endParaRPr lang="tr-TR"/>
        </a:p>
      </dgm:t>
    </dgm:pt>
    <dgm:pt modelId="{7B8EDDFD-204F-4B65-B2E1-94E01D2C924D}" type="pres">
      <dgm:prSet presAssocID="{E45A58AE-237F-4162-A71A-7A1F8B196ACF}" presName="hierChild3" presStyleCnt="0"/>
      <dgm:spPr/>
    </dgm:pt>
    <dgm:pt modelId="{89CE4CF1-2095-4230-A73E-77211DCD17AD}" type="pres">
      <dgm:prSet presAssocID="{9FE9F1EA-9BE3-417E-AF70-9C13D23755CC}" presName="Name19" presStyleLbl="parChTrans1D2" presStyleIdx="1" presStyleCnt="2"/>
      <dgm:spPr/>
      <dgm:t>
        <a:bodyPr/>
        <a:lstStyle/>
        <a:p>
          <a:endParaRPr lang="tr-TR"/>
        </a:p>
      </dgm:t>
    </dgm:pt>
    <dgm:pt modelId="{4811F351-7789-43A3-9CDE-AEC66547BE25}" type="pres">
      <dgm:prSet presAssocID="{D20C1A8A-319B-4314-82C7-AE59BBEBAE0A}" presName="Name21" presStyleCnt="0"/>
      <dgm:spPr/>
    </dgm:pt>
    <dgm:pt modelId="{602E77F6-7FB2-4783-9266-5A070A9A70B1}" type="pres">
      <dgm:prSet presAssocID="{D20C1A8A-319B-4314-82C7-AE59BBEBAE0A}" presName="level2Shape" presStyleLbl="node2" presStyleIdx="1" presStyleCnt="2"/>
      <dgm:spPr/>
      <dgm:t>
        <a:bodyPr/>
        <a:lstStyle/>
        <a:p>
          <a:endParaRPr lang="tr-TR"/>
        </a:p>
      </dgm:t>
    </dgm:pt>
    <dgm:pt modelId="{88780EC5-BF29-4783-9008-AFC8702C7850}" type="pres">
      <dgm:prSet presAssocID="{D20C1A8A-319B-4314-82C7-AE59BBEBAE0A}" presName="hierChild3" presStyleCnt="0"/>
      <dgm:spPr/>
    </dgm:pt>
    <dgm:pt modelId="{26D90CFF-CDB1-4EC2-B4E0-4185821C3E3E}" type="pres">
      <dgm:prSet presAssocID="{E5D64844-311F-43E9-AC57-6ED654B3242C}" presName="bgShapesFlow" presStyleCnt="0"/>
      <dgm:spPr/>
    </dgm:pt>
  </dgm:ptLst>
  <dgm:cxnLst>
    <dgm:cxn modelId="{F166EC39-EBD2-4932-90DF-BC8CADB53D29}" srcId="{D67D9EDA-70B6-476C-9133-05F50FF46C05}" destId="{D20C1A8A-319B-4314-82C7-AE59BBEBAE0A}" srcOrd="1" destOrd="0" parTransId="{9FE9F1EA-9BE3-417E-AF70-9C13D23755CC}" sibTransId="{C2562C40-7C3D-4DAC-9068-C373E754578C}"/>
    <dgm:cxn modelId="{C2FA7668-1726-420D-861C-96669BF14C2B}" type="presOf" srcId="{F8E95E66-CDC8-47CC-8D17-C41BA13F4674}" destId="{CC4765B0-4D12-4CD8-B876-90D3218790CC}" srcOrd="0" destOrd="0" presId="urn:microsoft.com/office/officeart/2005/8/layout/hierarchy6"/>
    <dgm:cxn modelId="{31965946-C591-4A03-A8E7-98C1B723781A}" type="presOf" srcId="{D67D9EDA-70B6-476C-9133-05F50FF46C05}" destId="{DFAEBD45-58C0-40EB-ABD0-350CF3874FE1}" srcOrd="0" destOrd="0" presId="urn:microsoft.com/office/officeart/2005/8/layout/hierarchy6"/>
    <dgm:cxn modelId="{F0A05EA4-4E3D-4C90-95C4-E5BCF4DABCC4}" srcId="{E5D64844-311F-43E9-AC57-6ED654B3242C}" destId="{D67D9EDA-70B6-476C-9133-05F50FF46C05}" srcOrd="0" destOrd="0" parTransId="{64DF055B-309B-4EBA-9B51-10C399C012CE}" sibTransId="{0C21E328-CAEB-4383-B811-B2F4C647A0FC}"/>
    <dgm:cxn modelId="{CBD08FA3-90E2-4FFC-AD65-C9F203F2726C}" type="presOf" srcId="{9FE9F1EA-9BE3-417E-AF70-9C13D23755CC}" destId="{89CE4CF1-2095-4230-A73E-77211DCD17AD}" srcOrd="0" destOrd="0" presId="urn:microsoft.com/office/officeart/2005/8/layout/hierarchy6"/>
    <dgm:cxn modelId="{A602CC53-2B9E-45CC-8B8B-6DD48922192D}" type="presOf" srcId="{D20C1A8A-319B-4314-82C7-AE59BBEBAE0A}" destId="{602E77F6-7FB2-4783-9266-5A070A9A70B1}" srcOrd="0" destOrd="0" presId="urn:microsoft.com/office/officeart/2005/8/layout/hierarchy6"/>
    <dgm:cxn modelId="{96529601-98B3-4841-995B-F3C6497F45D8}" type="presOf" srcId="{E45A58AE-237F-4162-A71A-7A1F8B196ACF}" destId="{578563C6-A9ED-4B71-BC2B-6C372F9C175E}" srcOrd="0" destOrd="0" presId="urn:microsoft.com/office/officeart/2005/8/layout/hierarchy6"/>
    <dgm:cxn modelId="{F53D1344-418D-4483-A933-746FCAED8A2D}" type="presOf" srcId="{E5D64844-311F-43E9-AC57-6ED654B3242C}" destId="{3C6D0215-1910-4063-A8FA-246E4914CF50}" srcOrd="0" destOrd="0" presId="urn:microsoft.com/office/officeart/2005/8/layout/hierarchy6"/>
    <dgm:cxn modelId="{7AC0A7E9-97C4-4793-9629-455C662D62D7}" srcId="{D67D9EDA-70B6-476C-9133-05F50FF46C05}" destId="{E45A58AE-237F-4162-A71A-7A1F8B196ACF}" srcOrd="0" destOrd="0" parTransId="{F8E95E66-CDC8-47CC-8D17-C41BA13F4674}" sibTransId="{403FF4A3-3B4D-436B-9D28-5BB96DDCA13D}"/>
    <dgm:cxn modelId="{E963104D-5467-4DF0-A9D8-000812C9FEEA}" type="presParOf" srcId="{3C6D0215-1910-4063-A8FA-246E4914CF50}" destId="{FE86E3F5-EC53-4494-94AC-90E2EA04D552}" srcOrd="0" destOrd="0" presId="urn:microsoft.com/office/officeart/2005/8/layout/hierarchy6"/>
    <dgm:cxn modelId="{9F3F649D-7019-4B26-89CE-29015C85AF6C}" type="presParOf" srcId="{FE86E3F5-EC53-4494-94AC-90E2EA04D552}" destId="{06D13C1B-66D6-4F8F-A636-C252D34180B2}" srcOrd="0" destOrd="0" presId="urn:microsoft.com/office/officeart/2005/8/layout/hierarchy6"/>
    <dgm:cxn modelId="{C971F892-6DBB-40C8-91A5-67B761DAEA5E}" type="presParOf" srcId="{06D13C1B-66D6-4F8F-A636-C252D34180B2}" destId="{F29A93E5-F2D2-45FD-A9D7-90ADA74894C5}" srcOrd="0" destOrd="0" presId="urn:microsoft.com/office/officeart/2005/8/layout/hierarchy6"/>
    <dgm:cxn modelId="{27337885-3445-4C67-95F6-E17EB4E35D6C}" type="presParOf" srcId="{F29A93E5-F2D2-45FD-A9D7-90ADA74894C5}" destId="{DFAEBD45-58C0-40EB-ABD0-350CF3874FE1}" srcOrd="0" destOrd="0" presId="urn:microsoft.com/office/officeart/2005/8/layout/hierarchy6"/>
    <dgm:cxn modelId="{F0D51456-6E2F-442D-93AE-A262AA54CB52}" type="presParOf" srcId="{F29A93E5-F2D2-45FD-A9D7-90ADA74894C5}" destId="{D988E84D-B55A-4B97-8EE0-3E6393062D28}" srcOrd="1" destOrd="0" presId="urn:microsoft.com/office/officeart/2005/8/layout/hierarchy6"/>
    <dgm:cxn modelId="{9D80C41B-FBC2-4513-B4A7-2BF05A5246A1}" type="presParOf" srcId="{D988E84D-B55A-4B97-8EE0-3E6393062D28}" destId="{CC4765B0-4D12-4CD8-B876-90D3218790CC}" srcOrd="0" destOrd="0" presId="urn:microsoft.com/office/officeart/2005/8/layout/hierarchy6"/>
    <dgm:cxn modelId="{14105ADC-5EC7-4CD2-B0C1-85BF1E20DFE4}" type="presParOf" srcId="{D988E84D-B55A-4B97-8EE0-3E6393062D28}" destId="{CDC013D3-FD4A-40E9-BE47-235114E3C5A4}" srcOrd="1" destOrd="0" presId="urn:microsoft.com/office/officeart/2005/8/layout/hierarchy6"/>
    <dgm:cxn modelId="{55C917E5-F964-402F-9423-C12088B84007}" type="presParOf" srcId="{CDC013D3-FD4A-40E9-BE47-235114E3C5A4}" destId="{578563C6-A9ED-4B71-BC2B-6C372F9C175E}" srcOrd="0" destOrd="0" presId="urn:microsoft.com/office/officeart/2005/8/layout/hierarchy6"/>
    <dgm:cxn modelId="{A1879488-B1C3-4A4B-AA54-DC393D104E35}" type="presParOf" srcId="{CDC013D3-FD4A-40E9-BE47-235114E3C5A4}" destId="{7B8EDDFD-204F-4B65-B2E1-94E01D2C924D}" srcOrd="1" destOrd="0" presId="urn:microsoft.com/office/officeart/2005/8/layout/hierarchy6"/>
    <dgm:cxn modelId="{09E6E145-E086-4010-88EB-8CF23678EBCC}" type="presParOf" srcId="{D988E84D-B55A-4B97-8EE0-3E6393062D28}" destId="{89CE4CF1-2095-4230-A73E-77211DCD17AD}" srcOrd="2" destOrd="0" presId="urn:microsoft.com/office/officeart/2005/8/layout/hierarchy6"/>
    <dgm:cxn modelId="{9C591397-558A-4E2B-B030-5F8F0FB09B24}" type="presParOf" srcId="{D988E84D-B55A-4B97-8EE0-3E6393062D28}" destId="{4811F351-7789-43A3-9CDE-AEC66547BE25}" srcOrd="3" destOrd="0" presId="urn:microsoft.com/office/officeart/2005/8/layout/hierarchy6"/>
    <dgm:cxn modelId="{242949DD-D49D-4D4B-ACBC-E20A6ACDFB1A}" type="presParOf" srcId="{4811F351-7789-43A3-9CDE-AEC66547BE25}" destId="{602E77F6-7FB2-4783-9266-5A070A9A70B1}" srcOrd="0" destOrd="0" presId="urn:microsoft.com/office/officeart/2005/8/layout/hierarchy6"/>
    <dgm:cxn modelId="{30798E3C-1A4B-49F5-A605-6FDC5E6D2726}" type="presParOf" srcId="{4811F351-7789-43A3-9CDE-AEC66547BE25}" destId="{88780EC5-BF29-4783-9008-AFC8702C7850}" srcOrd="1" destOrd="0" presId="urn:microsoft.com/office/officeart/2005/8/layout/hierarchy6"/>
    <dgm:cxn modelId="{C5CF05B3-373F-4428-BDBA-035C4F3C2434}" type="presParOf" srcId="{3C6D0215-1910-4063-A8FA-246E4914CF50}" destId="{26D90CFF-CDB1-4EC2-B4E0-4185821C3E3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BD45-58C0-40EB-ABD0-350CF3874FE1}">
      <dsp:nvSpPr>
        <dsp:cNvPr id="0" name=""/>
        <dsp:cNvSpPr/>
      </dsp:nvSpPr>
      <dsp:spPr>
        <a:xfrm>
          <a:off x="2108143" y="969"/>
          <a:ext cx="3156277" cy="1812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t>MÜDÜR</a:t>
          </a:r>
          <a:br>
            <a:rPr lang="tr-TR" sz="1400" kern="1200" dirty="0"/>
          </a:br>
          <a:r>
            <a:rPr lang="tr-TR" sz="1400" kern="1200" dirty="0" smtClean="0"/>
            <a:t>Doç. DR. Gülşen İSTEK</a:t>
          </a:r>
          <a:endParaRPr lang="tr-TR" sz="1400" kern="1200" dirty="0"/>
        </a:p>
      </dsp:txBody>
      <dsp:txXfrm>
        <a:off x="2161222" y="54048"/>
        <a:ext cx="3050119" cy="1706091"/>
      </dsp:txXfrm>
    </dsp:sp>
    <dsp:sp modelId="{CC4765B0-4D12-4CD8-B876-90D3218790CC}">
      <dsp:nvSpPr>
        <dsp:cNvPr id="0" name=""/>
        <dsp:cNvSpPr/>
      </dsp:nvSpPr>
      <dsp:spPr>
        <a:xfrm>
          <a:off x="1919964" y="1813219"/>
          <a:ext cx="1766317" cy="724899"/>
        </a:xfrm>
        <a:custGeom>
          <a:avLst/>
          <a:gdLst/>
          <a:ahLst/>
          <a:cxnLst/>
          <a:rect l="0" t="0" r="0" b="0"/>
          <a:pathLst>
            <a:path>
              <a:moveTo>
                <a:pt x="1766317" y="0"/>
              </a:moveTo>
              <a:lnTo>
                <a:pt x="1766317" y="362449"/>
              </a:lnTo>
              <a:lnTo>
                <a:pt x="0" y="362449"/>
              </a:lnTo>
              <a:lnTo>
                <a:pt x="0" y="7248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8563C6-A9ED-4B71-BC2B-6C372F9C175E}">
      <dsp:nvSpPr>
        <dsp:cNvPr id="0" name=""/>
        <dsp:cNvSpPr/>
      </dsp:nvSpPr>
      <dsp:spPr>
        <a:xfrm>
          <a:off x="560777" y="2538118"/>
          <a:ext cx="2718374" cy="1812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ysClr val="window" lastClr="FFFFFF"/>
              </a:solidFill>
              <a:latin typeface="Times New Roman" pitchFamily="18" charset="0"/>
              <a:ea typeface="+mn-ea"/>
              <a:cs typeface="Times New Roman" pitchFamily="18" charset="0"/>
            </a:rPr>
            <a:t>MÜDÜR YARDIMCISI</a:t>
          </a:r>
        </a:p>
        <a:p>
          <a:pPr lvl="0" algn="ctr" defTabSz="622300">
            <a:lnSpc>
              <a:spcPct val="90000"/>
            </a:lnSpc>
            <a:spcBef>
              <a:spcPct val="0"/>
            </a:spcBef>
            <a:spcAft>
              <a:spcPct val="35000"/>
            </a:spcAft>
          </a:pPr>
          <a:r>
            <a:rPr lang="tr-TR" sz="1400" kern="1200" dirty="0" smtClean="0">
              <a:solidFill>
                <a:sysClr val="window" lastClr="FFFFFF"/>
              </a:solidFill>
              <a:latin typeface="Times New Roman" pitchFamily="18" charset="0"/>
              <a:ea typeface="+mn-ea"/>
              <a:cs typeface="Times New Roman" pitchFamily="18" charset="0"/>
            </a:rPr>
            <a:t>Doç. Dr. Mahire BAYRAMOĞLU AKKOYUN </a:t>
          </a:r>
        </a:p>
        <a:p>
          <a:pPr lvl="0" algn="ctr" defTabSz="622300">
            <a:lnSpc>
              <a:spcPct val="90000"/>
            </a:lnSpc>
            <a:spcBef>
              <a:spcPct val="0"/>
            </a:spcBef>
            <a:spcAft>
              <a:spcPct val="35000"/>
            </a:spcAft>
          </a:pPr>
          <a:r>
            <a:rPr lang="tr-TR" sz="1400" kern="1200" dirty="0" smtClean="0">
              <a:solidFill>
                <a:sysClr val="window" lastClr="FFFFFF"/>
              </a:solidFill>
              <a:latin typeface="Times New Roman" pitchFamily="18" charset="0"/>
              <a:ea typeface="+mn-ea"/>
              <a:cs typeface="Times New Roman" pitchFamily="18" charset="0"/>
            </a:rPr>
            <a:t>Dr</a:t>
          </a:r>
          <a:r>
            <a:rPr lang="tr-TR" sz="1400" kern="1200" dirty="0">
              <a:solidFill>
                <a:sysClr val="window" lastClr="FFFFFF"/>
              </a:solidFill>
              <a:latin typeface="Times New Roman" pitchFamily="18" charset="0"/>
              <a:ea typeface="+mn-ea"/>
              <a:cs typeface="Times New Roman" pitchFamily="18" charset="0"/>
            </a:rPr>
            <a:t>. </a:t>
          </a:r>
          <a:r>
            <a:rPr lang="tr-TR" sz="1400" kern="1200" dirty="0" err="1">
              <a:solidFill>
                <a:sysClr val="window" lastClr="FFFFFF"/>
              </a:solidFill>
              <a:latin typeface="Times New Roman" pitchFamily="18" charset="0"/>
              <a:ea typeface="+mn-ea"/>
              <a:cs typeface="Times New Roman" pitchFamily="18" charset="0"/>
            </a:rPr>
            <a:t>Öğr</a:t>
          </a:r>
          <a:r>
            <a:rPr lang="tr-TR" sz="1400" kern="1200" dirty="0">
              <a:solidFill>
                <a:sysClr val="window" lastClr="FFFFFF"/>
              </a:solidFill>
              <a:latin typeface="Times New Roman" pitchFamily="18" charset="0"/>
              <a:ea typeface="+mn-ea"/>
              <a:cs typeface="Times New Roman" pitchFamily="18" charset="0"/>
            </a:rPr>
            <a:t>. </a:t>
          </a:r>
          <a:r>
            <a:rPr lang="tr-TR" sz="1400" kern="1200" dirty="0" smtClean="0">
              <a:solidFill>
                <a:sysClr val="window" lastClr="FFFFFF"/>
              </a:solidFill>
              <a:latin typeface="Times New Roman" pitchFamily="18" charset="0"/>
              <a:ea typeface="+mn-ea"/>
              <a:cs typeface="Times New Roman" pitchFamily="18" charset="0"/>
            </a:rPr>
            <a:t>Üyesi Semra YILMAZ ÇİLDAM</a:t>
          </a:r>
          <a:endParaRPr lang="tr-TR" sz="1400" kern="1200" dirty="0">
            <a:solidFill>
              <a:sysClr val="window" lastClr="FFFFFF"/>
            </a:solidFill>
            <a:latin typeface="Calibri"/>
            <a:ea typeface="+mn-ea"/>
            <a:cs typeface="+mn-cs"/>
          </a:endParaRPr>
        </a:p>
      </dsp:txBody>
      <dsp:txXfrm>
        <a:off x="613856" y="2591197"/>
        <a:ext cx="2612216" cy="1706091"/>
      </dsp:txXfrm>
    </dsp:sp>
    <dsp:sp modelId="{89CE4CF1-2095-4230-A73E-77211DCD17AD}">
      <dsp:nvSpPr>
        <dsp:cNvPr id="0" name=""/>
        <dsp:cNvSpPr/>
      </dsp:nvSpPr>
      <dsp:spPr>
        <a:xfrm>
          <a:off x="3686282" y="1813219"/>
          <a:ext cx="1767568" cy="724899"/>
        </a:xfrm>
        <a:custGeom>
          <a:avLst/>
          <a:gdLst/>
          <a:ahLst/>
          <a:cxnLst/>
          <a:rect l="0" t="0" r="0" b="0"/>
          <a:pathLst>
            <a:path>
              <a:moveTo>
                <a:pt x="0" y="0"/>
              </a:moveTo>
              <a:lnTo>
                <a:pt x="0" y="362449"/>
              </a:lnTo>
              <a:lnTo>
                <a:pt x="1767568" y="362449"/>
              </a:lnTo>
              <a:lnTo>
                <a:pt x="1767568" y="7248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E77F6-7FB2-4783-9266-5A070A9A70B1}">
      <dsp:nvSpPr>
        <dsp:cNvPr id="0" name=""/>
        <dsp:cNvSpPr/>
      </dsp:nvSpPr>
      <dsp:spPr>
        <a:xfrm>
          <a:off x="4094663" y="2538118"/>
          <a:ext cx="2718374" cy="18122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a:solidFill>
                <a:sysClr val="window" lastClr="FFFFFF"/>
              </a:solidFill>
              <a:latin typeface="Times New Roman" pitchFamily="18" charset="0"/>
              <a:ea typeface="+mn-ea"/>
              <a:cs typeface="Times New Roman" pitchFamily="18" charset="0"/>
            </a:rPr>
            <a:t>İDARİ PERSONEL </a:t>
          </a:r>
        </a:p>
        <a:p>
          <a:pPr lvl="0" algn="ctr" defTabSz="622300">
            <a:lnSpc>
              <a:spcPct val="90000"/>
            </a:lnSpc>
            <a:spcBef>
              <a:spcPct val="0"/>
            </a:spcBef>
            <a:spcAft>
              <a:spcPct val="35000"/>
            </a:spcAft>
          </a:pPr>
          <a:r>
            <a:rPr lang="tr-TR" sz="1400" kern="1200" dirty="0">
              <a:solidFill>
                <a:sysClr val="window" lastClr="FFFFFF"/>
              </a:solidFill>
              <a:latin typeface="Times New Roman" pitchFamily="18" charset="0"/>
              <a:ea typeface="+mn-ea"/>
              <a:cs typeface="Times New Roman" pitchFamily="18" charset="0"/>
            </a:rPr>
            <a:t>Memur </a:t>
          </a:r>
          <a:r>
            <a:rPr lang="tr-TR" sz="1400" kern="1200" dirty="0" err="1">
              <a:solidFill>
                <a:sysClr val="window" lastClr="FFFFFF"/>
              </a:solidFill>
              <a:latin typeface="Times New Roman" pitchFamily="18" charset="0"/>
              <a:ea typeface="+mn-ea"/>
              <a:cs typeface="Times New Roman" pitchFamily="18" charset="0"/>
            </a:rPr>
            <a:t>Agit</a:t>
          </a:r>
          <a:r>
            <a:rPr lang="tr-TR" sz="1400" kern="1200" dirty="0">
              <a:solidFill>
                <a:sysClr val="window" lastClr="FFFFFF"/>
              </a:solidFill>
              <a:latin typeface="Times New Roman" pitchFamily="18" charset="0"/>
              <a:ea typeface="+mn-ea"/>
              <a:cs typeface="Times New Roman" pitchFamily="18" charset="0"/>
            </a:rPr>
            <a:t> KAMEL</a:t>
          </a:r>
          <a:endParaRPr lang="tr-TR" sz="1400" kern="1200" dirty="0">
            <a:solidFill>
              <a:sysClr val="window" lastClr="FFFFFF"/>
            </a:solidFill>
            <a:latin typeface="Calibri"/>
            <a:ea typeface="+mn-ea"/>
            <a:cs typeface="+mn-cs"/>
          </a:endParaRPr>
        </a:p>
      </dsp:txBody>
      <dsp:txXfrm>
        <a:off x="4147742" y="2591197"/>
        <a:ext cx="2612216" cy="17060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C6F7165-3F3F-4AEF-90AD-61FBA5020117}" type="datetimeFigureOut">
              <a:rPr lang="tr-TR" smtClean="0"/>
              <a:pPr/>
              <a:t>6.06.2023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15743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C6F7165-3F3F-4AEF-90AD-61FBA5020117}" type="datetimeFigureOut">
              <a:rPr lang="tr-TR" smtClean="0"/>
              <a:pPr/>
              <a:t>6.06.2023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59222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C6F7165-3F3F-4AEF-90AD-61FBA5020117}" type="datetimeFigureOut">
              <a:rPr lang="tr-TR" smtClean="0"/>
              <a:pPr/>
              <a:t>6.06.2023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349393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C6F7165-3F3F-4AEF-90AD-61FBA5020117}" type="datetimeFigureOut">
              <a:rPr lang="tr-TR" smtClean="0"/>
              <a:pPr/>
              <a:t>6.06.2023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3344952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9C6F7165-3F3F-4AEF-90AD-61FBA5020117}" type="datetimeFigureOut">
              <a:rPr lang="tr-TR" smtClean="0"/>
              <a:pPr/>
              <a:t>6.06.2023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81326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9C6F7165-3F3F-4AEF-90AD-61FBA5020117}" type="datetimeFigureOut">
              <a:rPr lang="tr-TR" smtClean="0"/>
              <a:pPr/>
              <a:t>6.06.2023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309028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9C6F7165-3F3F-4AEF-90AD-61FBA5020117}" type="datetimeFigureOut">
              <a:rPr lang="tr-TR" smtClean="0"/>
              <a:pPr/>
              <a:t>6.06.2023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67897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C6F7165-3F3F-4AEF-90AD-61FBA5020117}" type="datetimeFigureOut">
              <a:rPr lang="tr-TR" smtClean="0"/>
              <a:pPr/>
              <a:t>6.06.2023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0192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C6F7165-3F3F-4AEF-90AD-61FBA5020117}" type="datetimeFigureOut">
              <a:rPr lang="tr-TR" smtClean="0"/>
              <a:pPr/>
              <a:t>6.06.2023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68031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C6F7165-3F3F-4AEF-90AD-61FBA5020117}" type="datetimeFigureOut">
              <a:rPr lang="tr-TR" smtClean="0"/>
              <a:pPr/>
              <a:t>6.06.2023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92836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9C6F7165-3F3F-4AEF-90AD-61FBA5020117}" type="datetimeFigureOut">
              <a:rPr lang="tr-TR" smtClean="0"/>
              <a:pPr/>
              <a:t>6.06.2023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17403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F7165-3F3F-4AEF-90AD-61FBA5020117}" type="datetimeFigureOut">
              <a:rPr lang="tr-TR" smtClean="0"/>
              <a:pPr/>
              <a:t>6.06.2023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F8EA4-8A69-4270-8123-1D095C65A064}" type="slidenum">
              <a:rPr lang="tr-TR" smtClean="0"/>
              <a:pPr/>
              <a:t>‹#›</a:t>
            </a:fld>
            <a:endParaRPr lang="tr-TR"/>
          </a:p>
        </p:txBody>
      </p:sp>
    </p:spTree>
    <p:extLst>
      <p:ext uri="{BB962C8B-B14F-4D97-AF65-F5344CB8AC3E}">
        <p14:creationId xmlns:p14="http://schemas.microsoft.com/office/powerpoint/2010/main" val="647180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4844008"/>
            <a:ext cx="12191999" cy="1077218"/>
          </a:xfrm>
          <a:prstGeom prst="rect">
            <a:avLst/>
          </a:prstGeom>
        </p:spPr>
        <p:txBody>
          <a:bodyPr wrap="square">
            <a:spAutoFit/>
          </a:bodyPr>
          <a:lstStyle/>
          <a:p>
            <a:pPr algn="ctr"/>
            <a:r>
              <a:rPr lang="tr-TR" sz="3200" b="1" dirty="0">
                <a:latin typeface="Times New Roman" pitchFamily="18" charset="0"/>
                <a:cs typeface="Times New Roman" pitchFamily="18" charset="0"/>
              </a:rPr>
              <a:t>KADIN SORUNLARI UYGULAMA VE ARAŞTIRMA MERKEZİ MÜDÜRLÜĞÜ</a:t>
            </a:r>
            <a:endParaRPr lang="tr-TR" sz="3200" b="1" dirty="0">
              <a:solidFill>
                <a:schemeClr val="tx1">
                  <a:lumMod val="85000"/>
                  <a:lumOff val="15000"/>
                </a:schemeClr>
              </a:solidFill>
              <a:latin typeface="Montserrat Alternates" panose="00000500000000000000" pitchFamily="50" charset="-94"/>
            </a:endParaRPr>
          </a:p>
        </p:txBody>
      </p:sp>
    </p:spTree>
    <p:extLst>
      <p:ext uri="{BB962C8B-B14F-4D97-AF65-F5344CB8AC3E}">
        <p14:creationId xmlns:p14="http://schemas.microsoft.com/office/powerpoint/2010/main" val="2865460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564219885"/>
              </p:ext>
            </p:extLst>
          </p:nvPr>
        </p:nvGraphicFramePr>
        <p:xfrm>
          <a:off x="1401763" y="1239838"/>
          <a:ext cx="14109621" cy="4089544"/>
        </p:xfrm>
        <a:graphic>
          <a:graphicData uri="http://schemas.openxmlformats.org/presentationml/2006/ole">
            <mc:AlternateContent xmlns:mc="http://schemas.openxmlformats.org/markup-compatibility/2006">
              <mc:Choice xmlns:v="urn:schemas-microsoft-com:vml" Requires="v">
                <p:oleObj spid="_x0000_s3121" name="Belge" r:id="rId3" imgW="9609918" imgH="2789788" progId="Word.Document.12">
                  <p:embed/>
                </p:oleObj>
              </mc:Choice>
              <mc:Fallback>
                <p:oleObj name="Belge" r:id="rId3" imgW="9609918" imgH="2789788" progId="Word.Document.12">
                  <p:embed/>
                  <p:pic>
                    <p:nvPicPr>
                      <p:cNvPr id="0" name="Picture 2"/>
                      <p:cNvPicPr>
                        <a:picLocks noChangeAspect="1" noChangeArrowheads="1"/>
                      </p:cNvPicPr>
                      <p:nvPr/>
                    </p:nvPicPr>
                    <p:blipFill>
                      <a:blip r:embed="rId4"/>
                      <a:srcRect/>
                      <a:stretch>
                        <a:fillRect/>
                      </a:stretch>
                    </p:blipFill>
                    <p:spPr bwMode="auto">
                      <a:xfrm>
                        <a:off x="1401763" y="1239838"/>
                        <a:ext cx="14109621" cy="4089544"/>
                      </a:xfrm>
                      <a:prstGeom prst="rect">
                        <a:avLst/>
                      </a:prstGeom>
                      <a:noFill/>
                      <a:ln>
                        <a:noFill/>
                      </a:ln>
                      <a:effectLst/>
                      <a:extLst/>
                    </p:spPr>
                  </p:pic>
                </p:oleObj>
              </mc:Fallback>
            </mc:AlternateContent>
          </a:graphicData>
        </a:graphic>
      </p:graphicFrame>
      <p:sp>
        <p:nvSpPr>
          <p:cNvPr id="6" name="5 Dikdörtgen"/>
          <p:cNvSpPr/>
          <p:nvPr/>
        </p:nvSpPr>
        <p:spPr>
          <a:xfrm>
            <a:off x="1606062" y="609599"/>
            <a:ext cx="5689433" cy="369332"/>
          </a:xfrm>
          <a:prstGeom prst="rect">
            <a:avLst/>
          </a:prstGeom>
        </p:spPr>
        <p:txBody>
          <a:bodyPr wrap="square">
            <a:spAutoFit/>
          </a:bodyPr>
          <a:lstStyle/>
          <a:p>
            <a:r>
              <a:rPr lang="tr-TR" b="1" dirty="0"/>
              <a:t>Birim Kalite Faaliyetleri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500554" y="457201"/>
            <a:ext cx="7725508" cy="867508"/>
          </a:xfrm>
        </p:spPr>
        <p:txBody>
          <a:bodyPr>
            <a:normAutofit/>
          </a:bodyPr>
          <a:lstStyle/>
          <a:p>
            <a:r>
              <a:rPr lang="tr-TR" sz="2700" b="1" dirty="0"/>
              <a:t>MERKEZİMİZ FAALİYETLERİ</a:t>
            </a:r>
          </a:p>
        </p:txBody>
      </p:sp>
      <p:sp>
        <p:nvSpPr>
          <p:cNvPr id="3" name="2 İçerik Yer Tutucusu"/>
          <p:cNvSpPr>
            <a:spLocks noGrp="1"/>
          </p:cNvSpPr>
          <p:nvPr>
            <p:ph idx="1"/>
          </p:nvPr>
        </p:nvSpPr>
        <p:spPr>
          <a:xfrm>
            <a:off x="1230923" y="1101969"/>
            <a:ext cx="7713786" cy="4665785"/>
          </a:xfrm>
        </p:spPr>
        <p:txBody>
          <a:bodyPr>
            <a:normAutofit/>
          </a:bodyPr>
          <a:lstStyle/>
          <a:p>
            <a:pPr>
              <a:buNone/>
            </a:pPr>
            <a:r>
              <a:rPr lang="tr-TR" b="1" dirty="0"/>
              <a:t>    </a:t>
            </a:r>
            <a:endParaRPr lang="tr-TR" sz="18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1403602"/>
            <a:ext cx="11938001" cy="1077218"/>
          </a:xfrm>
          <a:prstGeom prst="rect">
            <a:avLst/>
          </a:prstGeom>
        </p:spPr>
        <p:txBody>
          <a:bodyPr wrap="square">
            <a:spAutoFit/>
          </a:bodyPr>
          <a:lstStyle/>
          <a:p>
            <a:pPr algn="just"/>
            <a:r>
              <a:rPr lang="tr-TR" sz="3200" b="1" dirty="0"/>
              <a:t>Siirtli Kadınlar ve Başarı Öyküleri Paneli </a:t>
            </a:r>
            <a:r>
              <a:rPr lang="tr-TR" sz="3200" b="1" dirty="0" smtClean="0"/>
              <a:t>Gerçekleştirildi (8 Mart 2022)</a:t>
            </a:r>
            <a:r>
              <a:rPr lang="tr-TR" sz="3200" dirty="0"/>
              <a:t/>
            </a:r>
            <a:br>
              <a:rPr lang="tr-TR" sz="3200" dirty="0"/>
            </a:br>
            <a:endParaRPr lang="tr-TR" sz="3200" dirty="0"/>
          </a:p>
        </p:txBody>
      </p:sp>
      <p:sp>
        <p:nvSpPr>
          <p:cNvPr id="6" name="İçerik Yer Tutucusu 2">
            <a:extLst>
              <a:ext uri="{FF2B5EF4-FFF2-40B4-BE49-F238E27FC236}">
                <a16:creationId xmlns:a16="http://schemas.microsoft.com/office/drawing/2014/main" id="{C9809C09-E603-4B01-BA61-B4256E1785C5}"/>
              </a:ext>
            </a:extLst>
          </p:cNvPr>
          <p:cNvSpPr>
            <a:spLocks noGrp="1"/>
          </p:cNvSpPr>
          <p:nvPr>
            <p:ph idx="1"/>
          </p:nvPr>
        </p:nvSpPr>
        <p:spPr>
          <a:xfrm>
            <a:off x="598055" y="2130425"/>
            <a:ext cx="10515600" cy="3457575"/>
          </a:xfrm>
        </p:spPr>
        <p:txBody>
          <a:bodyPr>
            <a:normAutofit fontScale="92500" lnSpcReduction="20000"/>
          </a:bodyPr>
          <a:lstStyle/>
          <a:p>
            <a:pPr algn="just"/>
            <a:r>
              <a:rPr lang="tr-TR" dirty="0" smtClean="0"/>
              <a:t>8 </a:t>
            </a:r>
            <a:r>
              <a:rPr lang="tr-TR" dirty="0"/>
              <a:t>Mart Dünya Kadınlar Günü nedeniyle üniversitemiz Kadın Sorunları Uygulama ve Araştırma Merkezi tarafından “Siirtli Kadınlar ve Başarı Öyküleri” konulu panel İlahiyat Fakültesi konferans salonunda gerçekleştirildi. Panele Siirt Valisi Sayın Osman HACIBEKTAŞOĞLU ve eşi Güney HACIBEKTAŞOĞLU, protokol mensupları ve çok sayıda kadın katıldı. </a:t>
            </a:r>
          </a:p>
          <a:p>
            <a:pPr algn="just"/>
            <a:r>
              <a:rPr lang="tr-TR" dirty="0"/>
              <a:t>Panelin açılış konuşmasını Kadın Sorunları Uygulama ve Araştırma Merkezi Müdürü Doç. Dr. Gülşen İSTEK gerçekleştirdi. İSTEK’ in ardından kürsüyü devralan Rektörümüz Prof. Dr. Nihat ŞINDAK yaptığı konuşmada “Kadınlar dünyamızın yarısıdır. Evimize, bilime, sosyal yaşantımıza kısacası hayatımızın her alanında önemli bir yere sahiptir. Bugün buradaysak bu farkındalığı edinmek gibi bir derdimiz var ve iyi ki bu konuda dertlilerimiz çok” dedi. </a:t>
            </a:r>
            <a:endParaRPr lang="tr-TR" dirty="0" smtClean="0"/>
          </a:p>
          <a:p>
            <a:pPr marL="0" indent="0">
              <a:buNone/>
            </a:pPr>
            <a:endParaRPr lang="tr-TR" b="1" dirty="0"/>
          </a:p>
        </p:txBody>
      </p:sp>
    </p:spTree>
    <p:extLst>
      <p:ext uri="{BB962C8B-B14F-4D97-AF65-F5344CB8AC3E}">
        <p14:creationId xmlns:p14="http://schemas.microsoft.com/office/powerpoint/2010/main" val="186569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10491" y="1197552"/>
            <a:ext cx="10515600" cy="4351338"/>
          </a:xfrm>
        </p:spPr>
        <p:txBody>
          <a:bodyPr>
            <a:normAutofit fontScale="70000" lnSpcReduction="20000"/>
          </a:bodyPr>
          <a:lstStyle/>
          <a:p>
            <a:pPr algn="just"/>
            <a:r>
              <a:rPr lang="tr-TR" dirty="0"/>
              <a:t>Merkez Müdürümüz Doç. Dr. Gülşen İSTEK </a:t>
            </a:r>
            <a:r>
              <a:rPr lang="tr-TR" dirty="0" err="1"/>
              <a:t>moderatörlüğünde</a:t>
            </a:r>
            <a:r>
              <a:rPr lang="tr-TR" dirty="0"/>
              <a:t> gerçekleştirilen panelde, Dr. </a:t>
            </a:r>
            <a:r>
              <a:rPr lang="tr-TR" dirty="0" err="1"/>
              <a:t>Öğr</a:t>
            </a:r>
            <a:r>
              <a:rPr lang="tr-TR" dirty="0"/>
              <a:t>. Üyesi </a:t>
            </a:r>
            <a:r>
              <a:rPr lang="tr-TR" dirty="0" err="1"/>
              <a:t>Sidar</a:t>
            </a:r>
            <a:r>
              <a:rPr lang="tr-TR" dirty="0"/>
              <a:t> GÜL “İki Kutsal: Ekmek ve Kadın” isimli konuşmasında; bölgede yaşayan kadınların yöresel bir ürün olan tandır ekmeği ile geçimini sağlamanın önemine değindi.   Siirt İHH Kadın Kolları Başkanı Fatma ERDEMCİ “Yardım Faaliyetlerinde Siirtli Kadınlar” isimli konuşmasında; bir kadın olarak sivil toplum kuruluşu temsilcisi olmanın bölgede yaşayan kadınlar ve kız çocukları açısından öneminden bahsetti. ADEM Koordinatörü Nurten </a:t>
            </a:r>
            <a:r>
              <a:rPr lang="tr-TR" dirty="0" err="1"/>
              <a:t>TEMİZ’i</a:t>
            </a:r>
            <a:r>
              <a:rPr lang="tr-TR" dirty="0"/>
              <a:t> temsilen Bahar KOCAMEN “Becerikli Eller/Meslek Edinenler” isimli konuşmasında; meslek edinme sürecinde koordinatörlüğün faaliyetleri ve kadınlar açısından elde edilen kazanımları hakkında bilgilendirdi. Emine Erdoğan Ortaöğretim Kız Öğrenci Yurdu Uzman Danışmanı Zehra YUĞRUŞ “Köyden Kente: Okuyorum” isimli konuşmasında, eğitimlerini devam ettirmek için kırsal kesimlerden kente gelen kız öğrencilerin başarıları ve yurtta yapılan çalışmalar hakkında bilgi verdi. Siirt Aile ve Sosyal Hizmetler İl Müdürlüğü, Sosyal Hizmet Uzmanı Akide Işık “Kucak Açan Bir Liman: Sığınma Evleri” isimli konuşmasında şiddet mağduru kadınların toplumsal hayata dahil olma ve rehabilitasyon süreçleri hakkında bilgi verdi. </a:t>
            </a:r>
          </a:p>
          <a:p>
            <a:pPr algn="just"/>
            <a:r>
              <a:rPr lang="tr-TR" dirty="0"/>
              <a:t>Bölgede yaşayan kadınların ekonomik, eğitim, beceri, yardım ve bireyselleşme konularında başarılarına dikkat çekilen panel plaket takdimi ve toplu fotoğraf çekimiyle son buldu.</a:t>
            </a:r>
          </a:p>
          <a:p>
            <a:endParaRPr lang="tr-TR" dirty="0"/>
          </a:p>
        </p:txBody>
      </p:sp>
    </p:spTree>
    <p:extLst>
      <p:ext uri="{BB962C8B-B14F-4D97-AF65-F5344CB8AC3E}">
        <p14:creationId xmlns:p14="http://schemas.microsoft.com/office/powerpoint/2010/main" val="2212222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163628" y="173256"/>
            <a:ext cx="5149515" cy="6003708"/>
          </a:xfrm>
          <a:prstGeom prst="rect">
            <a:avLst/>
          </a:prstGeom>
        </p:spPr>
      </p:pic>
      <p:pic>
        <p:nvPicPr>
          <p:cNvPr id="5" name="Resim 4"/>
          <p:cNvPicPr>
            <a:picLocks noChangeAspect="1"/>
          </p:cNvPicPr>
          <p:nvPr/>
        </p:nvPicPr>
        <p:blipFill>
          <a:blip r:embed="rId3"/>
          <a:stretch>
            <a:fillRect/>
          </a:stretch>
        </p:blipFill>
        <p:spPr>
          <a:xfrm>
            <a:off x="5313144" y="173255"/>
            <a:ext cx="6602931" cy="6003708"/>
          </a:xfrm>
          <a:prstGeom prst="rect">
            <a:avLst/>
          </a:prstGeom>
        </p:spPr>
      </p:pic>
    </p:spTree>
    <p:extLst>
      <p:ext uri="{BB962C8B-B14F-4D97-AF65-F5344CB8AC3E}">
        <p14:creationId xmlns:p14="http://schemas.microsoft.com/office/powerpoint/2010/main" val="149701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163629" y="365125"/>
            <a:ext cx="5871411" cy="5888387"/>
          </a:xfrm>
          <a:prstGeom prst="rect">
            <a:avLst/>
          </a:prstGeom>
        </p:spPr>
      </p:pic>
      <p:pic>
        <p:nvPicPr>
          <p:cNvPr id="5" name="Resim 4"/>
          <p:cNvPicPr>
            <a:picLocks noChangeAspect="1"/>
          </p:cNvPicPr>
          <p:nvPr/>
        </p:nvPicPr>
        <p:blipFill>
          <a:blip r:embed="rId3"/>
          <a:stretch>
            <a:fillRect/>
          </a:stretch>
        </p:blipFill>
        <p:spPr>
          <a:xfrm>
            <a:off x="5919537" y="365125"/>
            <a:ext cx="6108834" cy="5888388"/>
          </a:xfrm>
          <a:prstGeom prst="rect">
            <a:avLst/>
          </a:prstGeom>
        </p:spPr>
      </p:pic>
    </p:spTree>
    <p:extLst>
      <p:ext uri="{BB962C8B-B14F-4D97-AF65-F5344CB8AC3E}">
        <p14:creationId xmlns:p14="http://schemas.microsoft.com/office/powerpoint/2010/main" val="91867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655783" y="1305342"/>
            <a:ext cx="11009744" cy="4154984"/>
          </a:xfrm>
          <a:prstGeom prst="rect">
            <a:avLst/>
          </a:prstGeom>
        </p:spPr>
        <p:txBody>
          <a:bodyPr wrap="square">
            <a:spAutoFit/>
          </a:bodyPr>
          <a:lstStyle/>
          <a:p>
            <a:pPr algn="ctr"/>
            <a:r>
              <a:rPr lang="tr-TR" sz="2400" b="1" dirty="0"/>
              <a:t>Merkezimizden Siirt Aile ve Sosyal Hizmetler İl Müdürlüğüne Ziyaret</a:t>
            </a:r>
          </a:p>
          <a:p>
            <a:pPr algn="ctr"/>
            <a:endParaRPr lang="tr-TR" sz="2400" b="1" dirty="0"/>
          </a:p>
          <a:p>
            <a:pPr algn="just"/>
            <a:r>
              <a:rPr lang="tr-TR" sz="2400" dirty="0"/>
              <a:t>Kadın Sorunları Uygulama ve Araştırma Merkez müdürümüz Doç. Dr. Gülşen İSTEK, müdür yardımcılarımız Doç. Dr. Mahire BAYRAMOĞLU AKKOYUN, Dr. </a:t>
            </a:r>
            <a:r>
              <a:rPr lang="tr-TR" sz="2400" dirty="0" err="1"/>
              <a:t>Öğr</a:t>
            </a:r>
            <a:r>
              <a:rPr lang="tr-TR" sz="2400" dirty="0"/>
              <a:t>. Üyesi Semra YILMAZ ÇİLDAM ve yönetim kurulu üyesi Dr. </a:t>
            </a:r>
            <a:r>
              <a:rPr lang="tr-TR" sz="2400" dirty="0" err="1"/>
              <a:t>Öğr</a:t>
            </a:r>
            <a:r>
              <a:rPr lang="tr-TR" sz="2400" dirty="0"/>
              <a:t>. Üyesi </a:t>
            </a:r>
            <a:r>
              <a:rPr lang="tr-TR" sz="2400" dirty="0" err="1"/>
              <a:t>Sidar</a:t>
            </a:r>
            <a:r>
              <a:rPr lang="tr-TR" sz="2400" dirty="0"/>
              <a:t> GÜL, Siirt Aile ve Sosyal Hizmetler İl Müdürlüğüne tanışma ziyaretinde bulundu. Aile ve Sosyal Hizmetler İl Müdürü Sayın M. Gökhan MARAKÇI ile yerel sorunların ve faaliyetlerin değerlendirildiği görüşmede yapılması düşünülen etkinliklere yer verildi. Kurumlar arası iş birliğinin önemine değinen yetkililer aile ve kadın sorunları konusunda görüş ve önerilerini dile getirdi. Yaklaşık iki saat süren görüşme aile ve kadın sorunlarının çözümü için işbirliği yapma temennisiyle son buldu.</a:t>
            </a:r>
          </a:p>
        </p:txBody>
      </p:sp>
    </p:spTree>
    <p:extLst>
      <p:ext uri="{BB962C8B-B14F-4D97-AF65-F5344CB8AC3E}">
        <p14:creationId xmlns:p14="http://schemas.microsoft.com/office/powerpoint/2010/main" val="1064315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335024" y="987552"/>
            <a:ext cx="9021064" cy="4928616"/>
          </a:xfrm>
          <a:prstGeom prst="rect">
            <a:avLst/>
          </a:prstGeom>
        </p:spPr>
      </p:pic>
    </p:spTree>
    <p:extLst>
      <p:ext uri="{BB962C8B-B14F-4D97-AF65-F5344CB8AC3E}">
        <p14:creationId xmlns:p14="http://schemas.microsoft.com/office/powerpoint/2010/main" val="341797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94327" y="1443841"/>
            <a:ext cx="10788073" cy="3416320"/>
          </a:xfrm>
          <a:prstGeom prst="rect">
            <a:avLst/>
          </a:prstGeom>
        </p:spPr>
        <p:txBody>
          <a:bodyPr wrap="square">
            <a:spAutoFit/>
          </a:bodyPr>
          <a:lstStyle/>
          <a:p>
            <a:pPr algn="ctr"/>
            <a:r>
              <a:rPr lang="tr-TR" sz="2400" b="1" dirty="0"/>
              <a:t>Merkezimizden Siirt Valisi Osman </a:t>
            </a:r>
            <a:r>
              <a:rPr lang="tr-TR" sz="2400" b="1" dirty="0" err="1"/>
              <a:t>HACIBEKTAŞOĞLU’nun</a:t>
            </a:r>
            <a:r>
              <a:rPr lang="tr-TR" sz="2400" b="1" dirty="0"/>
              <a:t> Eşi, Saygıdeğer Hanımefendi’ye Ziyaret</a:t>
            </a:r>
          </a:p>
          <a:p>
            <a:pPr algn="just"/>
            <a:r>
              <a:rPr lang="tr-TR" sz="2400" dirty="0" smtClean="0"/>
              <a:t>Kadın </a:t>
            </a:r>
            <a:r>
              <a:rPr lang="tr-TR" sz="2400" dirty="0"/>
              <a:t>Sorunları Uygulama ve Araştırma Merkez müdürümüz Doç. Dr. Gülşen İSTEK, müdür yardımcılarımız Doç. Dr. Mahire BAYRAMOĞLU AKKOYUN, Dr. </a:t>
            </a:r>
            <a:r>
              <a:rPr lang="tr-TR" sz="2400" dirty="0" err="1"/>
              <a:t>Öğr</a:t>
            </a:r>
            <a:r>
              <a:rPr lang="tr-TR" sz="2400" dirty="0"/>
              <a:t>. Üyesi Semra YILMAZ ÇİLDAM ve yönetim kurulu üyesi Dr. </a:t>
            </a:r>
            <a:r>
              <a:rPr lang="tr-TR" sz="2400" dirty="0" err="1"/>
              <a:t>Öğr</a:t>
            </a:r>
            <a:r>
              <a:rPr lang="tr-TR" sz="2400" dirty="0"/>
              <a:t>. Üyesi </a:t>
            </a:r>
            <a:r>
              <a:rPr lang="tr-TR" sz="2400" dirty="0" err="1"/>
              <a:t>Sidar</a:t>
            </a:r>
            <a:r>
              <a:rPr lang="tr-TR" sz="2400" dirty="0"/>
              <a:t> GÜL, Güney HACIBEKTAŞOĞLU Hanımefendi’ye tanışma ziyaretinde bulundu. Yerel sorunların ve faaliyetlerin değerlendirildiği görüşmede yapılması düşünülen etkinlikler hakkında bilgi verildi. Yaklaşık kırk beş dakika süren görüşme, aile ve kadın sorunlarının çözümü için işbirliği yapma temennisiyle son buldu.</a:t>
            </a:r>
          </a:p>
        </p:txBody>
      </p:sp>
    </p:spTree>
    <p:extLst>
      <p:ext uri="{BB962C8B-B14F-4D97-AF65-F5344CB8AC3E}">
        <p14:creationId xmlns:p14="http://schemas.microsoft.com/office/powerpoint/2010/main" val="357442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57983" y="1108270"/>
            <a:ext cx="7479793" cy="4524433"/>
          </a:xfrm>
          <a:prstGeom prst="rect">
            <a:avLst/>
          </a:prstGeom>
        </p:spPr>
      </p:pic>
    </p:spTree>
    <p:extLst>
      <p:ext uri="{BB962C8B-B14F-4D97-AF65-F5344CB8AC3E}">
        <p14:creationId xmlns:p14="http://schemas.microsoft.com/office/powerpoint/2010/main" val="409976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23454"/>
            <a:ext cx="6764482" cy="461665"/>
          </a:xfrm>
          <a:prstGeom prst="rect">
            <a:avLst/>
          </a:prstGeom>
          <a:noFill/>
        </p:spPr>
        <p:txBody>
          <a:bodyPr wrap="square" rtlCol="0">
            <a:spAutoFit/>
          </a:bodyPr>
          <a:lstStyle/>
          <a:p>
            <a:r>
              <a:rPr lang="tr-TR" sz="2400" b="1" dirty="0"/>
              <a:t>SUNUŞ</a:t>
            </a:r>
          </a:p>
        </p:txBody>
      </p:sp>
      <p:sp>
        <p:nvSpPr>
          <p:cNvPr id="3" name="1 Başlık"/>
          <p:cNvSpPr txBox="1">
            <a:spLocks/>
          </p:cNvSpPr>
          <p:nvPr/>
        </p:nvSpPr>
        <p:spPr>
          <a:xfrm>
            <a:off x="1289538" y="932167"/>
            <a:ext cx="7596554" cy="4507341"/>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4400" b="0" i="0" u="none" strike="noStrike" kern="1200" cap="none" spc="0" normalizeH="0" baseline="0" noProof="0" dirty="0">
                <a:ln>
                  <a:noFill/>
                </a:ln>
                <a:solidFill>
                  <a:schemeClr val="tx1"/>
                </a:solidFill>
                <a:effectLst/>
                <a:uLnTx/>
                <a:uFillTx/>
                <a:latin typeface="+mj-lt"/>
                <a:ea typeface="+mj-ea"/>
                <a:cs typeface="+mj-cs"/>
              </a:rPr>
              <a:t/>
            </a:r>
            <a:br>
              <a:rPr kumimoji="0" lang="tr-TR" sz="4400" b="0" i="0" u="none" strike="noStrike" kern="1200" cap="none" spc="0" normalizeH="0" baseline="0" noProof="0" dirty="0">
                <a:ln>
                  <a:noFill/>
                </a:ln>
                <a:solidFill>
                  <a:schemeClr val="tx1"/>
                </a:solidFill>
                <a:effectLst/>
                <a:uLnTx/>
                <a:uFillTx/>
                <a:latin typeface="+mj-lt"/>
                <a:ea typeface="+mj-ea"/>
                <a:cs typeface="+mj-cs"/>
              </a:rPr>
            </a:br>
            <a:endParaRPr kumimoji="0" lang="tr-T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3 Dikdörtgen"/>
          <p:cNvSpPr/>
          <p:nvPr/>
        </p:nvSpPr>
        <p:spPr>
          <a:xfrm>
            <a:off x="960582" y="1312985"/>
            <a:ext cx="9707418" cy="3046988"/>
          </a:xfrm>
          <a:prstGeom prst="rect">
            <a:avLst/>
          </a:prstGeom>
        </p:spPr>
        <p:txBody>
          <a:bodyPr wrap="square">
            <a:spAutoFit/>
          </a:bodyPr>
          <a:lstStyle/>
          <a:p>
            <a:pPr algn="just"/>
            <a:r>
              <a:rPr lang="tr-TR" sz="2400" dirty="0">
                <a:cs typeface="Times New Roman" pitchFamily="18" charset="0"/>
              </a:rPr>
              <a:t>Siirt Üniversitesi Kadın Sorunları Uygulama ve Araştırma Merkezi (SİÜKSUAM) Siirt Üniversitesi Rektörlüğüne bağlı bir birim olarak kurulmuştur.</a:t>
            </a:r>
          </a:p>
          <a:p>
            <a:pPr algn="just"/>
            <a:endParaRPr lang="tr-TR" sz="2400" dirty="0">
              <a:cs typeface="Times New Roman" pitchFamily="18" charset="0"/>
            </a:endParaRPr>
          </a:p>
          <a:p>
            <a:pPr algn="just"/>
            <a:r>
              <a:rPr lang="tr-TR" sz="2400" b="1" dirty="0">
                <a:cs typeface="Times New Roman" pitchFamily="18" charset="0"/>
              </a:rPr>
              <a:t>Merkezin amacı;</a:t>
            </a:r>
            <a:r>
              <a:rPr lang="tr-TR" sz="2400" dirty="0">
                <a:cs typeface="Times New Roman" pitchFamily="18" charset="0"/>
              </a:rPr>
              <a:t> Üniversitenin ilgili bölüm ve anabilim dallarının işbirliği ile yurt içinde ve yurt dışında kadın sorunlarıyla ilgili her alanda bilimsel inceleme, araştırma, toplantı, yayın, konferans, kültürel projeler ve eğitim çalışmaları yapmak, mevcut sorunları çözüm önerileri ile ortaya koymak ve bunların uygulanmasını sağlayarak ülkenin kalkınmasına katkıda bulunmaktır.</a:t>
            </a:r>
            <a:endParaRPr lang="tr-TR" sz="2400" dirty="0"/>
          </a:p>
        </p:txBody>
      </p:sp>
    </p:spTree>
    <p:extLst>
      <p:ext uri="{BB962C8B-B14F-4D97-AF65-F5344CB8AC3E}">
        <p14:creationId xmlns:p14="http://schemas.microsoft.com/office/powerpoint/2010/main" val="250471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60582" y="1711512"/>
            <a:ext cx="10409382" cy="3539430"/>
          </a:xfrm>
          <a:prstGeom prst="rect">
            <a:avLst/>
          </a:prstGeom>
        </p:spPr>
        <p:txBody>
          <a:bodyPr wrap="square">
            <a:spAutoFit/>
          </a:bodyPr>
          <a:lstStyle/>
          <a:p>
            <a:pPr algn="ctr"/>
            <a:r>
              <a:rPr lang="tr-TR" sz="2800" b="1" dirty="0"/>
              <a:t>Merkezimizden Siirt Milli Eğitim İl </a:t>
            </a:r>
            <a:r>
              <a:rPr lang="tr-TR" sz="2800" b="1" dirty="0" smtClean="0"/>
              <a:t>Müdürlüğü’ne Ziyaret</a:t>
            </a:r>
            <a:endParaRPr lang="tr-TR" sz="2800" b="1" dirty="0"/>
          </a:p>
          <a:p>
            <a:pPr algn="just"/>
            <a:r>
              <a:rPr lang="tr-TR" sz="2800" dirty="0"/>
              <a:t>Kadın Sorunları Uygulama ve Araştırma Merkez müdürümüz Doç. Dr. Gülşen İSTEK, müdür yardımcılarımız Doç. Dr. Mahire BAYRAMOĞLU AKKOYUN, Dr. </a:t>
            </a:r>
            <a:r>
              <a:rPr lang="tr-TR" sz="2800" dirty="0" err="1"/>
              <a:t>Öğr</a:t>
            </a:r>
            <a:r>
              <a:rPr lang="tr-TR" sz="2800" dirty="0"/>
              <a:t>. Üyesi Semra YILMAZ ÇİLDAM ve yönetim kurulu üyesi Dr. </a:t>
            </a:r>
            <a:r>
              <a:rPr lang="tr-TR" sz="2800" dirty="0" err="1"/>
              <a:t>Öğr</a:t>
            </a:r>
            <a:r>
              <a:rPr lang="tr-TR" sz="2800" dirty="0"/>
              <a:t>. Üyesi </a:t>
            </a:r>
            <a:r>
              <a:rPr lang="tr-TR" sz="2800" dirty="0" err="1"/>
              <a:t>Sidar</a:t>
            </a:r>
            <a:r>
              <a:rPr lang="tr-TR" sz="2800" dirty="0"/>
              <a:t> GÜL, Siirt İl Milli Eğitim Müdürü Deniz EDİP Beyefendi’ye tanışma ziyaretinde bulundu. Yerel sorunların ve faaliyetlerin değerlendirildiği görüşmede yapılması düşünülen etkinlikler hakkında bilgi verildi.</a:t>
            </a:r>
          </a:p>
        </p:txBody>
      </p:sp>
    </p:spTree>
    <p:extLst>
      <p:ext uri="{BB962C8B-B14F-4D97-AF65-F5344CB8AC3E}">
        <p14:creationId xmlns:p14="http://schemas.microsoft.com/office/powerpoint/2010/main" val="2646097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48839" y="1262377"/>
            <a:ext cx="7434073" cy="4221992"/>
          </a:xfrm>
          <a:prstGeom prst="rect">
            <a:avLst/>
          </a:prstGeom>
        </p:spPr>
      </p:pic>
    </p:spTree>
    <p:extLst>
      <p:ext uri="{BB962C8B-B14F-4D97-AF65-F5344CB8AC3E}">
        <p14:creationId xmlns:p14="http://schemas.microsoft.com/office/powerpoint/2010/main" val="2643707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7999" y="1166843"/>
            <a:ext cx="11259127" cy="4154984"/>
          </a:xfrm>
          <a:prstGeom prst="rect">
            <a:avLst/>
          </a:prstGeom>
        </p:spPr>
        <p:txBody>
          <a:bodyPr wrap="square">
            <a:spAutoFit/>
          </a:bodyPr>
          <a:lstStyle/>
          <a:p>
            <a:pPr algn="ctr"/>
            <a:r>
              <a:rPr lang="tr-TR" sz="2400" b="1" dirty="0"/>
              <a:t>Merkezimizden Siirt Aile ve Sosyal Hizmetler İl Müdürlüğü Şiddet Önleme ve İzleme Merkezi (ŞÖNİM) Müdürü Fatma </a:t>
            </a:r>
            <a:r>
              <a:rPr lang="tr-TR" sz="2400" b="1" dirty="0" err="1"/>
              <a:t>SAYIN’a</a:t>
            </a:r>
            <a:r>
              <a:rPr lang="tr-TR" sz="2400" b="1" dirty="0"/>
              <a:t> Ziyaret</a:t>
            </a:r>
          </a:p>
          <a:p>
            <a:pPr algn="just"/>
            <a:r>
              <a:rPr lang="tr-TR" sz="2400" dirty="0"/>
              <a:t>Kadın Sorunları Uygulama ve Araştırma Merkez müdürümüz Doç. Dr. Gülşen İSTEK, müdür yardımcılarımız Doç. Dr. Mahire BAYRAMOĞLU AKKOYUN, Dr. </a:t>
            </a:r>
            <a:r>
              <a:rPr lang="tr-TR" sz="2400" dirty="0" err="1"/>
              <a:t>Öğr</a:t>
            </a:r>
            <a:r>
              <a:rPr lang="tr-TR" sz="2400" dirty="0"/>
              <a:t>. Üyesi Semra YILMAZ ÇİLDAM ve yönetim kurulu üyesi Dr. </a:t>
            </a:r>
            <a:r>
              <a:rPr lang="tr-TR" sz="2400" dirty="0" err="1"/>
              <a:t>Öğr</a:t>
            </a:r>
            <a:r>
              <a:rPr lang="tr-TR" sz="2400" dirty="0"/>
              <a:t>. Üyesi </a:t>
            </a:r>
            <a:r>
              <a:rPr lang="tr-TR" sz="2400" dirty="0" err="1"/>
              <a:t>Sidar</a:t>
            </a:r>
            <a:r>
              <a:rPr lang="tr-TR" sz="2400" dirty="0"/>
              <a:t> GÜL, Siirt Aile ve Sosyal Hizmetler İl Müdürlüğü Şiddet Önleme ve İzleme Merkezi (ŞÖNİM) Müdürü Fatma SAYIN Hanımefendi’ye tanışma ziyaretinde bulundu. Yerel sorunların ve faaliyetlerin değerlendirildiği görüşmede yapılması düşünülen etkinlikler hakkında bilgi verildi. Kurumlar arası iş birliğinin önemine değinen yetkililer aile ve kadın sorunları konusunda görüş ve önerilerini dile getirdi. Yaklaşık iki saat süren görüşme aile ve kadın sorunlarının çözümü için işbirliği yapma temennisiyle son buldu.</a:t>
            </a:r>
          </a:p>
        </p:txBody>
      </p:sp>
    </p:spTree>
    <p:extLst>
      <p:ext uri="{BB962C8B-B14F-4D97-AF65-F5344CB8AC3E}">
        <p14:creationId xmlns:p14="http://schemas.microsoft.com/office/powerpoint/2010/main" val="3535528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340864" y="1200265"/>
            <a:ext cx="8129016" cy="4692074"/>
          </a:xfrm>
          <a:prstGeom prst="rect">
            <a:avLst/>
          </a:prstGeom>
        </p:spPr>
      </p:pic>
    </p:spTree>
    <p:extLst>
      <p:ext uri="{BB962C8B-B14F-4D97-AF65-F5344CB8AC3E}">
        <p14:creationId xmlns:p14="http://schemas.microsoft.com/office/powerpoint/2010/main" val="1298361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8072" y="1536021"/>
            <a:ext cx="11268363" cy="3539430"/>
          </a:xfrm>
          <a:prstGeom prst="rect">
            <a:avLst/>
          </a:prstGeom>
        </p:spPr>
        <p:txBody>
          <a:bodyPr wrap="square">
            <a:spAutoFit/>
          </a:bodyPr>
          <a:lstStyle/>
          <a:p>
            <a:pPr algn="ctr"/>
            <a:r>
              <a:rPr lang="tr-TR" sz="2800" b="1" dirty="0"/>
              <a:t>28 Şubatta Kadın Olmak</a:t>
            </a:r>
          </a:p>
          <a:p>
            <a:pPr algn="just"/>
            <a:r>
              <a:rPr lang="tr-TR" sz="2800" dirty="0"/>
              <a:t>Kadın Sorunları Uygulama ve Araştırma Merkez Müdürümüz Doç. Dr. Gülşen İSTEK,  Aile Destek Merkezi Kursiyerlerine "28 Şubat'ta Kadın Olmak" isimli bir seminer verdi. 28 Şubat'ta yaşananların yakın bir şahidi olan İstek, birçok başarılı öğrencinin bu süreç nedeniyle eğitimine ara vermek ya da ülkesinden uzakta eğitim almak zorunda kaldığını anlattı. İnsanları ötekileştirmeden meziyetlerine ve bilgisine göre değerlendirmenin önemine değinen İstek, böyle bir hadisenin bir daha yaşanmamasını istedi.</a:t>
            </a:r>
          </a:p>
        </p:txBody>
      </p:sp>
    </p:spTree>
    <p:extLst>
      <p:ext uri="{BB962C8B-B14F-4D97-AF65-F5344CB8AC3E}">
        <p14:creationId xmlns:p14="http://schemas.microsoft.com/office/powerpoint/2010/main" val="242108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86000" y="1062182"/>
            <a:ext cx="8046720" cy="4765963"/>
          </a:xfrm>
          <a:prstGeom prst="rect">
            <a:avLst/>
          </a:prstGeom>
        </p:spPr>
      </p:pic>
    </p:spTree>
    <p:extLst>
      <p:ext uri="{BB962C8B-B14F-4D97-AF65-F5344CB8AC3E}">
        <p14:creationId xmlns:p14="http://schemas.microsoft.com/office/powerpoint/2010/main" val="1062310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7382" y="1369720"/>
            <a:ext cx="10566400" cy="2677656"/>
          </a:xfrm>
          <a:prstGeom prst="rect">
            <a:avLst/>
          </a:prstGeom>
        </p:spPr>
        <p:txBody>
          <a:bodyPr wrap="square">
            <a:spAutoFit/>
          </a:bodyPr>
          <a:lstStyle/>
          <a:p>
            <a:pPr algn="ctr"/>
            <a:r>
              <a:rPr lang="tr-TR" sz="2400" b="1" dirty="0"/>
              <a:t>Kadına Yönelik Şiddetle Mücadele IV. Ulusal Eylem Planı</a:t>
            </a:r>
          </a:p>
          <a:p>
            <a:pPr algn="just"/>
            <a:r>
              <a:rPr lang="tr-TR" sz="2400" dirty="0"/>
              <a:t>Merkez Müdürümüz Doç. Dr. Gülşen İstek ve Müdür Yardımcımız Dr. </a:t>
            </a:r>
            <a:r>
              <a:rPr lang="tr-TR" sz="2400" dirty="0" err="1"/>
              <a:t>Öğr</a:t>
            </a:r>
            <a:r>
              <a:rPr lang="tr-TR" sz="2400" dirty="0"/>
              <a:t>. Üyesi Semra Yılmaz </a:t>
            </a:r>
            <a:r>
              <a:rPr lang="tr-TR" sz="2400" dirty="0" err="1"/>
              <a:t>Çildam</a:t>
            </a:r>
            <a:r>
              <a:rPr lang="tr-TR" sz="2400" dirty="0"/>
              <a:t>, Siirt </a:t>
            </a:r>
            <a:r>
              <a:rPr lang="tr-TR" sz="2400" dirty="0" smtClean="0"/>
              <a:t>Valiliği Şiddet </a:t>
            </a:r>
            <a:r>
              <a:rPr lang="tr-TR" sz="2400" dirty="0"/>
              <a:t>Önleme ve İzleme Merkezi Müdürlüğü tarafından düzenlenen "Kadına Yönelik Şiddetle Mücadele IV. Ulusal Eylem Planı" </a:t>
            </a:r>
            <a:r>
              <a:rPr lang="tr-TR" sz="2400" dirty="0" err="1"/>
              <a:t>çalıştayına</a:t>
            </a:r>
            <a:r>
              <a:rPr lang="tr-TR" sz="2400" dirty="0"/>
              <a:t> katıldı. İlimiz bünyesinde görev yapan kamu kuruluşları temsilcilerinin de katıldığı </a:t>
            </a:r>
            <a:r>
              <a:rPr lang="tr-TR" sz="2400" dirty="0" err="1"/>
              <a:t>çalıştayda</a:t>
            </a:r>
            <a:r>
              <a:rPr lang="tr-TR" sz="2400" dirty="0"/>
              <a:t> 2022-2025 yılları arası eylem planı ve kurumların görevleri üzerinde duruldu.</a:t>
            </a:r>
            <a:endParaRPr lang="tr-TR" dirty="0"/>
          </a:p>
        </p:txBody>
      </p:sp>
    </p:spTree>
    <p:extLst>
      <p:ext uri="{BB962C8B-B14F-4D97-AF65-F5344CB8AC3E}">
        <p14:creationId xmlns:p14="http://schemas.microsoft.com/office/powerpoint/2010/main" val="2296691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21993" y="1237672"/>
            <a:ext cx="8357616" cy="4729020"/>
          </a:xfrm>
          <a:prstGeom prst="rect">
            <a:avLst/>
          </a:prstGeom>
        </p:spPr>
      </p:pic>
    </p:spTree>
    <p:extLst>
      <p:ext uri="{BB962C8B-B14F-4D97-AF65-F5344CB8AC3E}">
        <p14:creationId xmlns:p14="http://schemas.microsoft.com/office/powerpoint/2010/main" val="252572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37308" y="1221709"/>
            <a:ext cx="10843491" cy="4278094"/>
          </a:xfrm>
          <a:prstGeom prst="rect">
            <a:avLst/>
          </a:prstGeom>
        </p:spPr>
        <p:txBody>
          <a:bodyPr wrap="square">
            <a:spAutoFit/>
          </a:bodyPr>
          <a:lstStyle/>
          <a:p>
            <a:pPr algn="ctr"/>
            <a:r>
              <a:rPr lang="tr-TR" sz="2800" b="1" dirty="0"/>
              <a:t>Oryantalizm </a:t>
            </a:r>
            <a:r>
              <a:rPr lang="tr-TR" sz="2800" b="1" dirty="0" smtClean="0"/>
              <a:t>Paneli</a:t>
            </a:r>
          </a:p>
          <a:p>
            <a:pPr algn="just"/>
            <a:endParaRPr lang="tr-TR" dirty="0"/>
          </a:p>
          <a:p>
            <a:pPr algn="just"/>
            <a:r>
              <a:rPr lang="tr-TR" dirty="0"/>
              <a:t>Merkez Müdürümüz Doç. Dr. Gülşen </a:t>
            </a:r>
            <a:r>
              <a:rPr lang="tr-TR" dirty="0" err="1"/>
              <a:t>İSTEK’in</a:t>
            </a:r>
            <a:r>
              <a:rPr lang="tr-TR" dirty="0"/>
              <a:t> de panelist olarak katıldığı Oryantalizm Paneline yoğun bir ilgi gösterildi. </a:t>
            </a:r>
            <a:r>
              <a:rPr lang="tr-TR" dirty="0" err="1"/>
              <a:t>Moderatörlüğünü</a:t>
            </a:r>
            <a:r>
              <a:rPr lang="tr-TR" dirty="0"/>
              <a:t> Prof. Dr. İhsan Süreyya Sırma hocamızın üstlendiği panelin diğer konuşmacıları Doç. Dr. Emrah İSTEK ve Dr. </a:t>
            </a:r>
            <a:r>
              <a:rPr lang="tr-TR" dirty="0" err="1"/>
              <a:t>Öğr</a:t>
            </a:r>
            <a:r>
              <a:rPr lang="tr-TR" dirty="0"/>
              <a:t>. Üyesi Tuğba İSMAİLOĞLU </a:t>
            </a:r>
            <a:r>
              <a:rPr lang="tr-TR" dirty="0" err="1"/>
              <a:t>KACIR’dı</a:t>
            </a:r>
            <a:r>
              <a:rPr lang="tr-TR" dirty="0"/>
              <a:t>. Milli Eğitim Bakanlığı Bakan Yardımcısı Dr. Nazif YILMAZ, Siirt Valisi ve Belediye Başkan Vekili Osman HACIBEKTAŞOĞLU ve Siirt Cumhuriyet Başsavcısı Muhammed Yasin BAŞBAY de panele iştirak etti.</a:t>
            </a:r>
          </a:p>
          <a:p>
            <a:pPr algn="just"/>
            <a:r>
              <a:rPr lang="tr-TR" dirty="0" smtClean="0"/>
              <a:t>Açılış </a:t>
            </a:r>
            <a:r>
              <a:rPr lang="tr-TR" dirty="0"/>
              <a:t>konuşmasında  Rektör Yardımcımız Prof. Dr. Cemalettin ERDEMCİ  konukları selamlayıp Oryantalizm hakkında genel bir değerlendirmede bulundu. Ardından MEB Bakan Yardımcısı Dr. Nazif YILMAZ, Oryantalizmden anlaşılması gerekenler üzerinde durdu. Siirt Valisi Osman HACIBEKTAŞOĞLU ise konuşmasında “Dünya Beşten Büyüktür” yaklaşımının Oryantalizmin karşıtı olduğunu ifade etti.</a:t>
            </a:r>
          </a:p>
          <a:p>
            <a:pPr algn="just"/>
            <a:r>
              <a:rPr lang="tr-TR" dirty="0"/>
              <a:t/>
            </a:r>
            <a:br>
              <a:rPr lang="tr-TR" dirty="0"/>
            </a:br>
            <a:r>
              <a:rPr lang="tr-TR" dirty="0" smtClean="0"/>
              <a:t>Yoğun </a:t>
            </a:r>
            <a:r>
              <a:rPr lang="tr-TR" dirty="0"/>
              <a:t>bir katılımın olduğu konferans hediye ve plaket takdimi sonrası verilen kokteyle sona erdi.</a:t>
            </a:r>
          </a:p>
          <a:p>
            <a:pPr algn="just"/>
            <a:endParaRPr lang="tr-TR" sz="2800" b="1" dirty="0"/>
          </a:p>
        </p:txBody>
      </p:sp>
    </p:spTree>
    <p:extLst>
      <p:ext uri="{BB962C8B-B14F-4D97-AF65-F5344CB8AC3E}">
        <p14:creationId xmlns:p14="http://schemas.microsoft.com/office/powerpoint/2010/main" val="524603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514599" y="1228436"/>
            <a:ext cx="6766561" cy="4722092"/>
          </a:xfrm>
          <a:prstGeom prst="rect">
            <a:avLst/>
          </a:prstGeom>
        </p:spPr>
      </p:pic>
    </p:spTree>
    <p:extLst>
      <p:ext uri="{BB962C8B-B14F-4D97-AF65-F5344CB8AC3E}">
        <p14:creationId xmlns:p14="http://schemas.microsoft.com/office/powerpoint/2010/main" val="4217240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23454"/>
            <a:ext cx="6764482" cy="461665"/>
          </a:xfrm>
          <a:prstGeom prst="rect">
            <a:avLst/>
          </a:prstGeom>
          <a:noFill/>
        </p:spPr>
        <p:txBody>
          <a:bodyPr wrap="square" rtlCol="0">
            <a:spAutoFit/>
          </a:bodyPr>
          <a:lstStyle/>
          <a:p>
            <a:r>
              <a:rPr lang="tr-TR" sz="2400" b="1" dirty="0"/>
              <a:t>MİSYON </a:t>
            </a:r>
          </a:p>
        </p:txBody>
      </p:sp>
      <p:sp>
        <p:nvSpPr>
          <p:cNvPr id="3" name="2 Dikdörtgen"/>
          <p:cNvSpPr/>
          <p:nvPr/>
        </p:nvSpPr>
        <p:spPr>
          <a:xfrm>
            <a:off x="1266092" y="1453661"/>
            <a:ext cx="9715944" cy="2677656"/>
          </a:xfrm>
          <a:prstGeom prst="rect">
            <a:avLst/>
          </a:prstGeom>
        </p:spPr>
        <p:txBody>
          <a:bodyPr wrap="square">
            <a:spAutoFit/>
          </a:bodyPr>
          <a:lstStyle/>
          <a:p>
            <a:pPr algn="just"/>
            <a:r>
              <a:rPr lang="tr-TR" sz="2400" dirty="0"/>
              <a:t>Bölgesel olarak kadının ve ailenin güçlendirilmesini sağlamak; kadınların toplumsal yaşamın her alanında karşı karşıya kaldıkları sorunları görünür hale getirerek her türlü ayrımcılıktan korunmalarını sağlayacak faaliyetlerde bulunmak; toplumsal cinsiyet eşitsizliğine karşı kadınların güçlenmesine katkıda bulunacak akademik ve destekleyici çalışmaları kurumlar arası işbirliği aracılığı ile yürütmek; kadına yönelik her türlü fiziksel, psikolojik, cinsel ve ekonomik şiddetin kaldırılmasına yönelik projelerin üretilmesini sağlamak.</a:t>
            </a:r>
          </a:p>
        </p:txBody>
      </p:sp>
    </p:spTree>
    <p:extLst>
      <p:ext uri="{BB962C8B-B14F-4D97-AF65-F5344CB8AC3E}">
        <p14:creationId xmlns:p14="http://schemas.microsoft.com/office/powerpoint/2010/main" val="85328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4183" y="1729847"/>
            <a:ext cx="11083636" cy="2246769"/>
          </a:xfrm>
          <a:prstGeom prst="rect">
            <a:avLst/>
          </a:prstGeom>
        </p:spPr>
        <p:txBody>
          <a:bodyPr wrap="square">
            <a:spAutoFit/>
          </a:bodyPr>
          <a:lstStyle/>
          <a:p>
            <a:pPr algn="ctr"/>
            <a:r>
              <a:rPr lang="tr-TR" sz="2800" b="1" dirty="0"/>
              <a:t>Dijital Dünyada Değerleriyle Aile Olmak</a:t>
            </a:r>
          </a:p>
          <a:p>
            <a:pPr algn="just"/>
            <a:r>
              <a:rPr lang="tr-TR" sz="2800" dirty="0"/>
              <a:t>Merkez Müdürümüz Doç. Dr. Gülşen İstek, Siirt İl Müftülüğü Aile ve Dini Rehberlik Bürosu tarafından düzenlenen "Dijital Dünyada Değerleriyle Aile Olmak" konulu bir konferans </a:t>
            </a:r>
            <a:r>
              <a:rPr lang="tr-TR" sz="2800" dirty="0" smtClean="0"/>
              <a:t>verdi. Yoğun bir katılımın olduğu program hediye takdimi ile sona erdi.</a:t>
            </a:r>
            <a:endParaRPr lang="tr-TR" sz="2800" dirty="0"/>
          </a:p>
        </p:txBody>
      </p:sp>
    </p:spTree>
    <p:extLst>
      <p:ext uri="{BB962C8B-B14F-4D97-AF65-F5344CB8AC3E}">
        <p14:creationId xmlns:p14="http://schemas.microsoft.com/office/powerpoint/2010/main" val="1298812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340864" y="1163782"/>
            <a:ext cx="7562088" cy="4821382"/>
          </a:xfrm>
          <a:prstGeom prst="rect">
            <a:avLst/>
          </a:prstGeom>
        </p:spPr>
      </p:pic>
    </p:spTree>
    <p:extLst>
      <p:ext uri="{BB962C8B-B14F-4D97-AF65-F5344CB8AC3E}">
        <p14:creationId xmlns:p14="http://schemas.microsoft.com/office/powerpoint/2010/main" val="4122431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8000" y="1388055"/>
            <a:ext cx="11166764" cy="2246769"/>
          </a:xfrm>
          <a:prstGeom prst="rect">
            <a:avLst/>
          </a:prstGeom>
        </p:spPr>
        <p:txBody>
          <a:bodyPr wrap="square">
            <a:spAutoFit/>
          </a:bodyPr>
          <a:lstStyle/>
          <a:p>
            <a:pPr algn="ctr"/>
            <a:r>
              <a:rPr lang="tr-TR" sz="2800" b="1" dirty="0"/>
              <a:t>Etik Haftası İle İlgili Konferans</a:t>
            </a:r>
          </a:p>
          <a:p>
            <a:pPr algn="just"/>
            <a:r>
              <a:rPr lang="tr-TR" sz="2800" dirty="0"/>
              <a:t>Merkez Müdürümüz Doç. Dr. Gülşen İstek, Etik Günü ve Haftası münasebetiyle 31.05.2022 tarihinde Siirt İbrahim Hakkı Kız Anadolu İmam Hatip Lisesi'nde İslam ahlakı konulu bir konferans verdi.</a:t>
            </a:r>
          </a:p>
          <a:p>
            <a:endParaRPr lang="tr-TR" sz="2800" dirty="0"/>
          </a:p>
        </p:txBody>
      </p:sp>
    </p:spTree>
    <p:extLst>
      <p:ext uri="{BB962C8B-B14F-4D97-AF65-F5344CB8AC3E}">
        <p14:creationId xmlns:p14="http://schemas.microsoft.com/office/powerpoint/2010/main" val="147123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066544" y="1230590"/>
            <a:ext cx="8449056" cy="4420402"/>
          </a:xfrm>
          <a:prstGeom prst="rect">
            <a:avLst/>
          </a:prstGeom>
        </p:spPr>
      </p:pic>
    </p:spTree>
    <p:extLst>
      <p:ext uri="{BB962C8B-B14F-4D97-AF65-F5344CB8AC3E}">
        <p14:creationId xmlns:p14="http://schemas.microsoft.com/office/powerpoint/2010/main" val="161670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3135" y="1279690"/>
            <a:ext cx="10943925" cy="3046988"/>
          </a:xfrm>
          <a:prstGeom prst="rect">
            <a:avLst/>
          </a:prstGeom>
        </p:spPr>
        <p:txBody>
          <a:bodyPr wrap="square">
            <a:spAutoFit/>
          </a:bodyPr>
          <a:lstStyle/>
          <a:p>
            <a:pPr algn="ctr"/>
            <a:r>
              <a:rPr lang="tr-TR" sz="2400" b="1" dirty="0" smtClean="0"/>
              <a:t>ADEM Davetiyesi</a:t>
            </a:r>
          </a:p>
          <a:p>
            <a:pPr algn="just"/>
            <a:r>
              <a:rPr lang="tr-TR" sz="2400" dirty="0" smtClean="0"/>
              <a:t>Merkez </a:t>
            </a:r>
            <a:r>
              <a:rPr lang="tr-TR" sz="2400" dirty="0"/>
              <a:t>Müdürümüz Doç. Dr. Gülşen İstek ve Müdür Yardımcımız Doç. Dr. Mahire Bayramoğlu Akkoyun, Adem Koordinatörü Nurten Temiz Hanımefendi'nin daveti üzerine Siirt Aile Destek Merkezi'nin 2021-2022 Yılı Yıl Sonu etkinlik programına katıldı.  Siirt Valisi Osman </a:t>
            </a:r>
            <a:r>
              <a:rPr lang="tr-TR" sz="2400" dirty="0" err="1"/>
              <a:t>Hacıbektaşoğlu'nun</a:t>
            </a:r>
            <a:r>
              <a:rPr lang="tr-TR" sz="2400" dirty="0"/>
              <a:t> eşi Güney </a:t>
            </a:r>
            <a:r>
              <a:rPr lang="tr-TR" sz="2400" dirty="0" err="1"/>
              <a:t>Hacıbektaşoğlu</a:t>
            </a:r>
            <a:r>
              <a:rPr lang="tr-TR" sz="2400" dirty="0"/>
              <a:t>, Siirt Aile ve Sosyal Hizmetler İl Müdürü M. Gökhan </a:t>
            </a:r>
            <a:r>
              <a:rPr lang="tr-TR" sz="2400" dirty="0" err="1"/>
              <a:t>Marakçı</a:t>
            </a:r>
            <a:r>
              <a:rPr lang="tr-TR" sz="2400" dirty="0"/>
              <a:t>, Halk Eğitim Müdürü M. S. Batur, Milli Eğitim Şube müdürü ve STK temsilcilerinin de yer aldığı program, yıl sonu sergisi ile tamamlandı.</a:t>
            </a:r>
          </a:p>
        </p:txBody>
      </p:sp>
    </p:spTree>
    <p:extLst>
      <p:ext uri="{BB962C8B-B14F-4D97-AF65-F5344CB8AC3E}">
        <p14:creationId xmlns:p14="http://schemas.microsoft.com/office/powerpoint/2010/main" val="1230228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651760" y="1071418"/>
            <a:ext cx="6501384" cy="4725878"/>
          </a:xfrm>
          <a:prstGeom prst="rect">
            <a:avLst/>
          </a:prstGeom>
        </p:spPr>
      </p:pic>
    </p:spTree>
    <p:extLst>
      <p:ext uri="{BB962C8B-B14F-4D97-AF65-F5344CB8AC3E}">
        <p14:creationId xmlns:p14="http://schemas.microsoft.com/office/powerpoint/2010/main" val="152163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502509" y="1216007"/>
            <a:ext cx="2867218" cy="4174294"/>
          </a:xfrm>
          <a:prstGeom prst="rect">
            <a:avLst/>
          </a:prstGeom>
        </p:spPr>
      </p:pic>
      <p:sp>
        <p:nvSpPr>
          <p:cNvPr id="4" name="Oval 3"/>
          <p:cNvSpPr/>
          <p:nvPr/>
        </p:nvSpPr>
        <p:spPr>
          <a:xfrm>
            <a:off x="7704801" y="1670171"/>
            <a:ext cx="4343400" cy="3346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Merkezimiz yönetim Kurulu Üyesi Dr. </a:t>
            </a:r>
            <a:r>
              <a:rPr lang="tr-TR" dirty="0" err="1" smtClean="0"/>
              <a:t>Öğr</a:t>
            </a:r>
            <a:r>
              <a:rPr lang="tr-TR" dirty="0" smtClean="0"/>
              <a:t>. Üyesi </a:t>
            </a:r>
            <a:r>
              <a:rPr lang="tr-TR" dirty="0" err="1" smtClean="0"/>
              <a:t>Sidar</a:t>
            </a:r>
            <a:r>
              <a:rPr lang="tr-TR" dirty="0" smtClean="0"/>
              <a:t> Gül «Kadın Sağlığı Uygulamaları ve Jinekolojik Sorunlar» isimli sadece kız öğrencilere yönelik bir seminer verdi. Yoğun bir katılımın olduğu program soru-cevap sonrasında sona erdi.</a:t>
            </a:r>
            <a:endParaRPr lang="tr-TR" dirty="0"/>
          </a:p>
        </p:txBody>
      </p:sp>
      <p:pic>
        <p:nvPicPr>
          <p:cNvPr id="5" name="Resim 4"/>
          <p:cNvPicPr>
            <a:picLocks noChangeAspect="1"/>
          </p:cNvPicPr>
          <p:nvPr/>
        </p:nvPicPr>
        <p:blipFill>
          <a:blip r:embed="rId3"/>
          <a:stretch>
            <a:fillRect/>
          </a:stretch>
        </p:blipFill>
        <p:spPr>
          <a:xfrm>
            <a:off x="4513526" y="1216007"/>
            <a:ext cx="3040665" cy="4174293"/>
          </a:xfrm>
          <a:prstGeom prst="rect">
            <a:avLst/>
          </a:prstGeom>
        </p:spPr>
      </p:pic>
    </p:spTree>
    <p:extLst>
      <p:ext uri="{BB962C8B-B14F-4D97-AF65-F5344CB8AC3E}">
        <p14:creationId xmlns:p14="http://schemas.microsoft.com/office/powerpoint/2010/main" val="256412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80744" y="1627632"/>
            <a:ext cx="7370064" cy="35478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Siirt Üniversitesi KASAUM yönetim kurulu üyelerimizden Dr. </a:t>
            </a:r>
            <a:r>
              <a:rPr lang="tr-TR" dirty="0" err="1">
                <a:solidFill>
                  <a:schemeClr val="tx1"/>
                </a:solidFill>
              </a:rPr>
              <a:t>Öğr</a:t>
            </a:r>
            <a:r>
              <a:rPr lang="tr-TR" dirty="0">
                <a:solidFill>
                  <a:schemeClr val="tx1"/>
                </a:solidFill>
              </a:rPr>
              <a:t>. Üyesi </a:t>
            </a:r>
            <a:r>
              <a:rPr lang="tr-TR" dirty="0" err="1">
                <a:solidFill>
                  <a:schemeClr val="tx1"/>
                </a:solidFill>
              </a:rPr>
              <a:t>Sidar</a:t>
            </a:r>
            <a:r>
              <a:rPr lang="tr-TR" dirty="0">
                <a:solidFill>
                  <a:schemeClr val="tx1"/>
                </a:solidFill>
              </a:rPr>
              <a:t> </a:t>
            </a:r>
            <a:r>
              <a:rPr lang="tr-TR" dirty="0" err="1">
                <a:solidFill>
                  <a:schemeClr val="tx1"/>
                </a:solidFill>
              </a:rPr>
              <a:t>GÜL’ün</a:t>
            </a:r>
            <a:r>
              <a:rPr lang="tr-TR" dirty="0">
                <a:solidFill>
                  <a:schemeClr val="tx1"/>
                </a:solidFill>
              </a:rPr>
              <a:t> </a:t>
            </a:r>
            <a:r>
              <a:rPr lang="tr-TR" dirty="0" smtClean="0">
                <a:solidFill>
                  <a:schemeClr val="tx1"/>
                </a:solidFill>
              </a:rPr>
              <a:t>katkılarıyla</a:t>
            </a:r>
            <a:r>
              <a:rPr lang="tr-TR" dirty="0">
                <a:solidFill>
                  <a:schemeClr val="tx1"/>
                </a:solidFill>
              </a:rPr>
              <a:t>, COVID-19 </a:t>
            </a:r>
            <a:r>
              <a:rPr lang="tr-TR" dirty="0" err="1">
                <a:solidFill>
                  <a:schemeClr val="tx1"/>
                </a:solidFill>
              </a:rPr>
              <a:t>pandemisinde</a:t>
            </a:r>
            <a:r>
              <a:rPr lang="tr-TR" dirty="0">
                <a:solidFill>
                  <a:schemeClr val="tx1"/>
                </a:solidFill>
              </a:rPr>
              <a:t> engelli kadınların yaşadığı sağlığı sorunlar ve çözüm önerilerine yönelik “COVID-19 </a:t>
            </a:r>
            <a:r>
              <a:rPr lang="tr-TR" dirty="0" err="1">
                <a:solidFill>
                  <a:schemeClr val="tx1"/>
                </a:solidFill>
              </a:rPr>
              <a:t>Pandemic</a:t>
            </a:r>
            <a:r>
              <a:rPr lang="tr-TR" dirty="0">
                <a:solidFill>
                  <a:schemeClr val="tx1"/>
                </a:solidFill>
              </a:rPr>
              <a:t>: </a:t>
            </a:r>
            <a:r>
              <a:rPr lang="tr-TR" dirty="0" err="1">
                <a:solidFill>
                  <a:schemeClr val="tx1"/>
                </a:solidFill>
              </a:rPr>
              <a:t>Problems</a:t>
            </a:r>
            <a:r>
              <a:rPr lang="tr-TR" dirty="0">
                <a:solidFill>
                  <a:schemeClr val="tx1"/>
                </a:solidFill>
              </a:rPr>
              <a:t> </a:t>
            </a:r>
            <a:r>
              <a:rPr lang="tr-TR" dirty="0" err="1">
                <a:solidFill>
                  <a:schemeClr val="tx1"/>
                </a:solidFill>
              </a:rPr>
              <a:t>and</a:t>
            </a:r>
            <a:r>
              <a:rPr lang="tr-TR" dirty="0">
                <a:solidFill>
                  <a:schemeClr val="tx1"/>
                </a:solidFill>
              </a:rPr>
              <a:t> Solution </a:t>
            </a:r>
            <a:r>
              <a:rPr lang="tr-TR" dirty="0" err="1">
                <a:solidFill>
                  <a:schemeClr val="tx1"/>
                </a:solidFill>
              </a:rPr>
              <a:t>Suggestions</a:t>
            </a:r>
            <a:r>
              <a:rPr lang="tr-TR" dirty="0">
                <a:solidFill>
                  <a:schemeClr val="tx1"/>
                </a:solidFill>
              </a:rPr>
              <a:t> </a:t>
            </a:r>
            <a:r>
              <a:rPr lang="tr-TR" dirty="0" err="1">
                <a:solidFill>
                  <a:schemeClr val="tx1"/>
                </a:solidFill>
              </a:rPr>
              <a:t>for</a:t>
            </a:r>
            <a:r>
              <a:rPr lang="tr-TR" dirty="0">
                <a:solidFill>
                  <a:schemeClr val="tx1"/>
                </a:solidFill>
              </a:rPr>
              <a:t> </a:t>
            </a:r>
            <a:r>
              <a:rPr lang="tr-TR" dirty="0" err="1">
                <a:solidFill>
                  <a:schemeClr val="tx1"/>
                </a:solidFill>
              </a:rPr>
              <a:t>Disabled</a:t>
            </a:r>
            <a:r>
              <a:rPr lang="tr-TR" dirty="0">
                <a:solidFill>
                  <a:schemeClr val="tx1"/>
                </a:solidFill>
              </a:rPr>
              <a:t> </a:t>
            </a:r>
            <a:r>
              <a:rPr lang="tr-TR" dirty="0" err="1">
                <a:solidFill>
                  <a:schemeClr val="tx1"/>
                </a:solidFill>
              </a:rPr>
              <a:t>Women</a:t>
            </a:r>
            <a:r>
              <a:rPr lang="tr-TR" dirty="0">
                <a:solidFill>
                  <a:schemeClr val="tx1"/>
                </a:solidFill>
              </a:rPr>
              <a:t>” isimli derleme makalesi International </a:t>
            </a:r>
            <a:r>
              <a:rPr lang="tr-TR" dirty="0" err="1">
                <a:solidFill>
                  <a:schemeClr val="tx1"/>
                </a:solidFill>
              </a:rPr>
              <a:t>Journal</a:t>
            </a:r>
            <a:r>
              <a:rPr lang="tr-TR" dirty="0">
                <a:solidFill>
                  <a:schemeClr val="tx1"/>
                </a:solidFill>
              </a:rPr>
              <a:t> of </a:t>
            </a:r>
            <a:r>
              <a:rPr lang="tr-TR" dirty="0" err="1">
                <a:solidFill>
                  <a:schemeClr val="tx1"/>
                </a:solidFill>
              </a:rPr>
              <a:t>Clinical</a:t>
            </a:r>
            <a:r>
              <a:rPr lang="tr-TR" dirty="0">
                <a:solidFill>
                  <a:schemeClr val="tx1"/>
                </a:solidFill>
              </a:rPr>
              <a:t> </a:t>
            </a:r>
            <a:r>
              <a:rPr lang="tr-TR" dirty="0" err="1">
                <a:solidFill>
                  <a:schemeClr val="tx1"/>
                </a:solidFill>
              </a:rPr>
              <a:t>Sciences</a:t>
            </a:r>
            <a:r>
              <a:rPr lang="tr-TR" dirty="0">
                <a:solidFill>
                  <a:schemeClr val="tx1"/>
                </a:solidFill>
              </a:rPr>
              <a:t> dergisinde 2022 yılında yayınlanmıştır.</a:t>
            </a:r>
          </a:p>
          <a:p>
            <a:pPr algn="ctr"/>
            <a:endParaRPr lang="tr-TR" dirty="0">
              <a:solidFill>
                <a:schemeClr val="tx1"/>
              </a:solidFill>
            </a:endParaRPr>
          </a:p>
          <a:p>
            <a:pPr algn="ctr"/>
            <a:r>
              <a:rPr lang="tr-TR" dirty="0">
                <a:solidFill>
                  <a:schemeClr val="tx1"/>
                </a:solidFill>
              </a:rPr>
              <a:t>Yayın linki: http://www.internationaljournalofcaringsciences.org/Issue.aspx?issueID=64&amp;pageIndex=0&amp;pageReason=0</a:t>
            </a:r>
          </a:p>
        </p:txBody>
      </p:sp>
      <p:sp>
        <p:nvSpPr>
          <p:cNvPr id="3" name="Oval 2"/>
          <p:cNvSpPr/>
          <p:nvPr/>
        </p:nvSpPr>
        <p:spPr>
          <a:xfrm>
            <a:off x="9262872" y="2249424"/>
            <a:ext cx="2587752" cy="2075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Merkezimiz Yönetim Kurulu Üyesinden Kadınlarla İlgili Bir Yayın</a:t>
            </a:r>
            <a:endParaRPr lang="tr-TR" dirty="0"/>
          </a:p>
        </p:txBody>
      </p:sp>
      <p:sp>
        <p:nvSpPr>
          <p:cNvPr id="4" name="Aşağı Ok 3"/>
          <p:cNvSpPr/>
          <p:nvPr/>
        </p:nvSpPr>
        <p:spPr>
          <a:xfrm>
            <a:off x="9930384" y="722376"/>
            <a:ext cx="749808" cy="1188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50655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8072" y="1240365"/>
            <a:ext cx="10612582" cy="3108543"/>
          </a:xfrm>
          <a:prstGeom prst="rect">
            <a:avLst/>
          </a:prstGeom>
        </p:spPr>
        <p:txBody>
          <a:bodyPr wrap="square">
            <a:spAutoFit/>
          </a:bodyPr>
          <a:lstStyle/>
          <a:p>
            <a:pPr algn="ctr"/>
            <a:r>
              <a:rPr lang="tr-TR" sz="2800" b="1" dirty="0"/>
              <a:t>KADIN HAKLARININ İYİLEŞTİRİLMESİ EYLEM PLANI  </a:t>
            </a:r>
          </a:p>
          <a:p>
            <a:pPr algn="ctr"/>
            <a:endParaRPr lang="tr-TR" sz="2800" b="1" dirty="0"/>
          </a:p>
          <a:p>
            <a:pPr algn="just"/>
            <a:r>
              <a:rPr lang="tr-TR" sz="2800" dirty="0"/>
              <a:t>Merkez yönetim kurulu ve üyeleri ile 04.10.2022 tarihinde kadın hakların iyileştirilmesine yönelik yapılması planlanan faaliyetler hakkında görüşüldü. Söz konusu faaliyetler üniversitemiz rektörlüğüne sunulmak üzere “KADIN HAKLARININ İYİLEŞTİRİLMESİ EYLEM PLANI”  tasarısı şeklinde hazırlandı.</a:t>
            </a:r>
          </a:p>
        </p:txBody>
      </p:sp>
    </p:spTree>
    <p:extLst>
      <p:ext uri="{BB962C8B-B14F-4D97-AF65-F5344CB8AC3E}">
        <p14:creationId xmlns:p14="http://schemas.microsoft.com/office/powerpoint/2010/main" val="3625004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781" y="1295876"/>
            <a:ext cx="10409382" cy="3046988"/>
          </a:xfrm>
          <a:prstGeom prst="rect">
            <a:avLst/>
          </a:prstGeom>
        </p:spPr>
        <p:txBody>
          <a:bodyPr wrap="square">
            <a:spAutoFit/>
          </a:bodyPr>
          <a:lstStyle/>
          <a:p>
            <a:pPr algn="ctr"/>
            <a:r>
              <a:rPr lang="tr-TR" sz="2400" b="1" dirty="0"/>
              <a:t>PROJELER HAKKINDA</a:t>
            </a:r>
          </a:p>
          <a:p>
            <a:endParaRPr lang="tr-TR" sz="2400" dirty="0"/>
          </a:p>
          <a:p>
            <a:pPr algn="just"/>
            <a:r>
              <a:rPr lang="tr-TR" sz="2400" dirty="0"/>
              <a:t>Merkez üyeleri ile yapılan toplantıda, erken yaşta ve zorla evliliklerin önlenmesi konusunda 2022-2023 eğitim öğretim yılında yapılması planlanan projeler hakkında görüşüldü. Bu kapsamda merkez üyeleri Aile ve Sosyal Politikalar Müdürlüğü’ne ve Çok Amaçlı Toplum Merkezi’ne (ÇATOM) ziyaretler gerçekleştirdi. Yapılan görüşmeler konu hakkında üniversite ve kamu kurumları arası işbirliği temennisi ile son buldu.</a:t>
            </a:r>
          </a:p>
        </p:txBody>
      </p:sp>
    </p:spTree>
    <p:extLst>
      <p:ext uri="{BB962C8B-B14F-4D97-AF65-F5344CB8AC3E}">
        <p14:creationId xmlns:p14="http://schemas.microsoft.com/office/powerpoint/2010/main" val="205617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23454"/>
            <a:ext cx="6764482" cy="461665"/>
          </a:xfrm>
          <a:prstGeom prst="rect">
            <a:avLst/>
          </a:prstGeom>
          <a:noFill/>
        </p:spPr>
        <p:txBody>
          <a:bodyPr wrap="square" rtlCol="0">
            <a:spAutoFit/>
          </a:bodyPr>
          <a:lstStyle/>
          <a:p>
            <a:r>
              <a:rPr lang="tr-TR" sz="2400" b="1" dirty="0"/>
              <a:t>VİZYON</a:t>
            </a:r>
          </a:p>
        </p:txBody>
      </p:sp>
      <p:sp>
        <p:nvSpPr>
          <p:cNvPr id="3" name="2 Dikdörtgen"/>
          <p:cNvSpPr/>
          <p:nvPr/>
        </p:nvSpPr>
        <p:spPr>
          <a:xfrm>
            <a:off x="1068576" y="1545670"/>
            <a:ext cx="9340805" cy="1200329"/>
          </a:xfrm>
          <a:prstGeom prst="rect">
            <a:avLst/>
          </a:prstGeom>
        </p:spPr>
        <p:txBody>
          <a:bodyPr wrap="square">
            <a:spAutoFit/>
          </a:bodyPr>
          <a:lstStyle/>
          <a:p>
            <a:pPr algn="just"/>
            <a:r>
              <a:rPr lang="tr-TR" sz="2400" dirty="0"/>
              <a:t>Bölgesel düzeyde kadın sorunlarına yönelik çözüm yollarının geliştirilmesine hizmet edecek akademik ve </a:t>
            </a:r>
            <a:r>
              <a:rPr lang="tr-TR" sz="2400" dirty="0" err="1"/>
              <a:t>sosyo</a:t>
            </a:r>
            <a:r>
              <a:rPr lang="tr-TR" sz="2400" dirty="0"/>
              <a:t>-kültürel faaliyetlerde öncü bir merkez olmak.</a:t>
            </a:r>
          </a:p>
        </p:txBody>
      </p:sp>
    </p:spTree>
    <p:extLst>
      <p:ext uri="{BB962C8B-B14F-4D97-AF65-F5344CB8AC3E}">
        <p14:creationId xmlns:p14="http://schemas.microsoft.com/office/powerpoint/2010/main" val="1860997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481328" y="1219201"/>
            <a:ext cx="9371398" cy="4753159"/>
          </a:xfrm>
          <a:prstGeom prst="rect">
            <a:avLst/>
          </a:prstGeom>
        </p:spPr>
      </p:pic>
    </p:spTree>
    <p:extLst>
      <p:ext uri="{BB962C8B-B14F-4D97-AF65-F5344CB8AC3E}">
        <p14:creationId xmlns:p14="http://schemas.microsoft.com/office/powerpoint/2010/main" val="2757136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958" y="1402080"/>
            <a:ext cx="10580517" cy="3799633"/>
          </a:xfrm>
          <a:prstGeom prst="rect">
            <a:avLst/>
          </a:prstGeom>
        </p:spPr>
      </p:pic>
    </p:spTree>
    <p:extLst>
      <p:ext uri="{BB962C8B-B14F-4D97-AF65-F5344CB8AC3E}">
        <p14:creationId xmlns:p14="http://schemas.microsoft.com/office/powerpoint/2010/main" val="297095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64191" y="1117320"/>
            <a:ext cx="6764482" cy="461665"/>
          </a:xfrm>
          <a:prstGeom prst="rect">
            <a:avLst/>
          </a:prstGeom>
          <a:noFill/>
        </p:spPr>
        <p:txBody>
          <a:bodyPr wrap="square" rtlCol="0">
            <a:spAutoFit/>
          </a:bodyPr>
          <a:lstStyle/>
          <a:p>
            <a:r>
              <a:rPr lang="tr-TR" sz="2400" b="1" dirty="0"/>
              <a:t>Yetki, Görev ve Sorumluluklar</a:t>
            </a:r>
          </a:p>
        </p:txBody>
      </p:sp>
      <p:sp>
        <p:nvSpPr>
          <p:cNvPr id="3" name="2 Dikdörtgen"/>
          <p:cNvSpPr/>
          <p:nvPr/>
        </p:nvSpPr>
        <p:spPr>
          <a:xfrm>
            <a:off x="1068577" y="1763790"/>
            <a:ext cx="9728732" cy="3170099"/>
          </a:xfrm>
          <a:prstGeom prst="rect">
            <a:avLst/>
          </a:prstGeom>
        </p:spPr>
        <p:txBody>
          <a:bodyPr wrap="square">
            <a:spAutoFit/>
          </a:bodyPr>
          <a:lstStyle/>
          <a:p>
            <a:pPr algn="just"/>
            <a:r>
              <a:rPr lang="tr-TR" dirty="0">
                <a:latin typeface="Times New Roman" pitchFamily="18" charset="0"/>
                <a:cs typeface="Times New Roman" pitchFamily="18" charset="0"/>
              </a:rPr>
              <a:t>*</a:t>
            </a:r>
            <a:r>
              <a:rPr lang="tr-TR" sz="2000" dirty="0">
                <a:cs typeface="Times New Roman" pitchFamily="18" charset="0"/>
              </a:rPr>
              <a:t>Kadın sorunlarına karşı duyarlılık geliştirmek,</a:t>
            </a:r>
          </a:p>
          <a:p>
            <a:pPr algn="just"/>
            <a:r>
              <a:rPr lang="tr-TR" sz="2000" dirty="0">
                <a:cs typeface="Times New Roman" pitchFamily="18" charset="0"/>
              </a:rPr>
              <a:t>*Kadınların çağdaş bireyler olmasını temel alarak, kadın sorunları konusunda kurslar, seminerler, konferanslar, kongreler, sempozyumlar ve benzeri faaliyetler düzenlemek,</a:t>
            </a:r>
          </a:p>
          <a:p>
            <a:pPr algn="just"/>
            <a:r>
              <a:rPr lang="tr-TR" sz="2000" dirty="0">
                <a:cs typeface="Times New Roman" pitchFamily="18" charset="0"/>
              </a:rPr>
              <a:t>*Üniversitelerde lisans, yüksek lisans ve doktora düzeyinde kadın sorunlarıyla ilgili ders ve seminerler verilmesini ve öğrencilerin bu konulara yönelmesini özendirici eğitsel çalışmalarda bulunmak, bu alanda çalışmalarda bulunanları desteklemek,</a:t>
            </a:r>
          </a:p>
          <a:p>
            <a:pPr algn="just"/>
            <a:r>
              <a:rPr lang="tr-TR" sz="2000" dirty="0">
                <a:cs typeface="Times New Roman" pitchFamily="18" charset="0"/>
              </a:rPr>
              <a:t>*Amaçları doğrultusunda yayın yapmak,</a:t>
            </a:r>
          </a:p>
          <a:p>
            <a:pPr algn="just"/>
            <a:r>
              <a:rPr lang="tr-TR" sz="2000" dirty="0">
                <a:cs typeface="Times New Roman" pitchFamily="18" charset="0"/>
              </a:rPr>
              <a:t>*Kadın sorunlarıyla ilgili bütün kurum ve kuruluşların çalışmalarına katkıda bulunmak, ihtiyaç ve talepleri yönünde inceleme ve araştırma yapmak, proje hazırlamak, danışmanlık hizmeti vermek ve veri sağlamak</a:t>
            </a:r>
          </a:p>
        </p:txBody>
      </p:sp>
    </p:spTree>
    <p:extLst>
      <p:ext uri="{BB962C8B-B14F-4D97-AF65-F5344CB8AC3E}">
        <p14:creationId xmlns:p14="http://schemas.microsoft.com/office/powerpoint/2010/main" val="3703699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06062" y="365126"/>
            <a:ext cx="9747738" cy="889244"/>
          </a:xfrm>
        </p:spPr>
        <p:txBody>
          <a:bodyPr>
            <a:normAutofit/>
          </a:bodyPr>
          <a:lstStyle/>
          <a:p>
            <a:r>
              <a:rPr lang="tr-TR" sz="2800" b="1" dirty="0"/>
              <a:t>BİRİM PERSONELLERİ</a:t>
            </a:r>
          </a:p>
        </p:txBody>
      </p:sp>
      <p:sp>
        <p:nvSpPr>
          <p:cNvPr id="3" name="2 İçerik Yer Tutucusu"/>
          <p:cNvSpPr>
            <a:spLocks noGrp="1"/>
          </p:cNvSpPr>
          <p:nvPr>
            <p:ph idx="1"/>
          </p:nvPr>
        </p:nvSpPr>
        <p:spPr>
          <a:xfrm>
            <a:off x="838200" y="1641231"/>
            <a:ext cx="10515600" cy="4535732"/>
          </a:xfrm>
        </p:spPr>
        <p:txBody>
          <a:bodyPr/>
          <a:lstStyle/>
          <a:p>
            <a:endParaRPr lang="tr-TR" dirty="0"/>
          </a:p>
        </p:txBody>
      </p:sp>
      <p:graphicFrame>
        <p:nvGraphicFramePr>
          <p:cNvPr id="21506" name="Object 2"/>
          <p:cNvGraphicFramePr>
            <a:graphicFrameLocks noChangeAspect="1"/>
          </p:cNvGraphicFramePr>
          <p:nvPr>
            <p:extLst>
              <p:ext uri="{D42A27DB-BD31-4B8C-83A1-F6EECF244321}">
                <p14:modId xmlns:p14="http://schemas.microsoft.com/office/powerpoint/2010/main" val="478760653"/>
              </p:ext>
            </p:extLst>
          </p:nvPr>
        </p:nvGraphicFramePr>
        <p:xfrm>
          <a:off x="1401763" y="2133600"/>
          <a:ext cx="9815512" cy="3789363"/>
        </p:xfrm>
        <a:graphic>
          <a:graphicData uri="http://schemas.openxmlformats.org/presentationml/2006/ole">
            <mc:AlternateContent xmlns:mc="http://schemas.openxmlformats.org/markup-compatibility/2006">
              <mc:Choice xmlns:v="urn:schemas-microsoft-com:vml" Requires="v">
                <p:oleObj spid="_x0000_s1073" name="Belge" r:id="rId3" imgW="6020142" imgH="2326015" progId="Word.Document.12">
                  <p:embed/>
                </p:oleObj>
              </mc:Choice>
              <mc:Fallback>
                <p:oleObj name="Belge" r:id="rId3" imgW="6020142" imgH="2326015" progId="Word.Document.12">
                  <p:embed/>
                  <p:pic>
                    <p:nvPicPr>
                      <p:cNvPr id="0" name="Picture 2"/>
                      <p:cNvPicPr>
                        <a:picLocks noChangeAspect="1" noChangeArrowheads="1"/>
                      </p:cNvPicPr>
                      <p:nvPr/>
                    </p:nvPicPr>
                    <p:blipFill>
                      <a:blip r:embed="rId4"/>
                      <a:srcRect/>
                      <a:stretch>
                        <a:fillRect/>
                      </a:stretch>
                    </p:blipFill>
                    <p:spPr bwMode="auto">
                      <a:xfrm>
                        <a:off x="1401763" y="2133600"/>
                        <a:ext cx="9815512"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76400" y="644768"/>
            <a:ext cx="6846277" cy="433755"/>
          </a:xfrm>
        </p:spPr>
        <p:txBody>
          <a:bodyPr>
            <a:noAutofit/>
          </a:bodyPr>
          <a:lstStyle/>
          <a:p>
            <a:r>
              <a:rPr lang="tr-TR" sz="2400" b="1" dirty="0"/>
              <a:t>ÖRGÜT YAPISI</a:t>
            </a:r>
          </a:p>
        </p:txBody>
      </p:sp>
      <p:graphicFrame>
        <p:nvGraphicFramePr>
          <p:cNvPr id="4" name="5 İçerik Yer Tutucusu"/>
          <p:cNvGraphicFramePr>
            <a:graphicFrameLocks noGrp="1"/>
          </p:cNvGraphicFramePr>
          <p:nvPr>
            <p:ph idx="1"/>
            <p:extLst>
              <p:ext uri="{D42A27DB-BD31-4B8C-83A1-F6EECF244321}">
                <p14:modId xmlns:p14="http://schemas.microsoft.com/office/powerpoint/2010/main" val="2450038354"/>
              </p:ext>
            </p:extLst>
          </p:nvPr>
        </p:nvGraphicFramePr>
        <p:xfrm>
          <a:off x="1383322" y="1274641"/>
          <a:ext cx="73738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82199085"/>
              </p:ext>
            </p:extLst>
          </p:nvPr>
        </p:nvGraphicFramePr>
        <p:xfrm>
          <a:off x="1524000" y="1290638"/>
          <a:ext cx="8002460" cy="4888489"/>
        </p:xfrm>
        <a:graphic>
          <a:graphicData uri="http://schemas.openxmlformats.org/presentationml/2006/ole">
            <mc:AlternateContent xmlns:mc="http://schemas.openxmlformats.org/markup-compatibility/2006">
              <mc:Choice xmlns:v="urn:schemas-microsoft-com:vml" Requires="v">
                <p:oleObj spid="_x0000_s2097" name="Belge" r:id="rId3" imgW="6186508" imgH="3780675" progId="Word.Document.12">
                  <p:embed/>
                </p:oleObj>
              </mc:Choice>
              <mc:Fallback>
                <p:oleObj name="Belge" r:id="rId3" imgW="6186508" imgH="3780675" progId="Word.Document.12">
                  <p:embed/>
                  <p:pic>
                    <p:nvPicPr>
                      <p:cNvPr id="0" name="Picture 2"/>
                      <p:cNvPicPr>
                        <a:picLocks noChangeAspect="1" noChangeArrowheads="1"/>
                      </p:cNvPicPr>
                      <p:nvPr/>
                    </p:nvPicPr>
                    <p:blipFill>
                      <a:blip r:embed="rId4"/>
                      <a:srcRect/>
                      <a:stretch>
                        <a:fillRect/>
                      </a:stretch>
                    </p:blipFill>
                    <p:spPr bwMode="auto">
                      <a:xfrm>
                        <a:off x="1524000" y="1290638"/>
                        <a:ext cx="8002460" cy="4888489"/>
                      </a:xfrm>
                      <a:prstGeom prst="rect">
                        <a:avLst/>
                      </a:prstGeom>
                      <a:noFill/>
                      <a:ln>
                        <a:noFill/>
                      </a:ln>
                      <a:effectLst/>
                      <a:extLst/>
                    </p:spPr>
                  </p:pic>
                </p:oleObj>
              </mc:Fallback>
            </mc:AlternateContent>
          </a:graphicData>
        </a:graphic>
      </p:graphicFrame>
      <p:sp>
        <p:nvSpPr>
          <p:cNvPr id="3" name="Metin kutusu 1"/>
          <p:cNvSpPr txBox="1"/>
          <p:nvPr/>
        </p:nvSpPr>
        <p:spPr>
          <a:xfrm>
            <a:off x="1776846" y="623454"/>
            <a:ext cx="6764482" cy="461665"/>
          </a:xfrm>
          <a:prstGeom prst="rect">
            <a:avLst/>
          </a:prstGeom>
          <a:noFill/>
        </p:spPr>
        <p:txBody>
          <a:bodyPr wrap="square" rtlCol="0">
            <a:spAutoFit/>
          </a:bodyPr>
          <a:lstStyle/>
          <a:p>
            <a:r>
              <a:rPr lang="tr-TR" sz="2400" b="1" dirty="0"/>
              <a:t>Yönetim Kurulu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29507" y="376849"/>
            <a:ext cx="9771185" cy="1041644"/>
          </a:xfrm>
        </p:spPr>
        <p:txBody>
          <a:bodyPr>
            <a:normAutofit/>
          </a:bodyPr>
          <a:lstStyle/>
          <a:p>
            <a:r>
              <a:rPr lang="tr-TR" sz="3200" b="1" dirty="0"/>
              <a:t>FİZİKİ YAPI</a:t>
            </a:r>
          </a:p>
        </p:txBody>
      </p:sp>
      <p:sp>
        <p:nvSpPr>
          <p:cNvPr id="3" name="2 İçerik Yer Tutucusu"/>
          <p:cNvSpPr>
            <a:spLocks noGrp="1"/>
          </p:cNvSpPr>
          <p:nvPr>
            <p:ph idx="1"/>
          </p:nvPr>
        </p:nvSpPr>
        <p:spPr>
          <a:xfrm>
            <a:off x="1148862" y="1582615"/>
            <a:ext cx="7959969" cy="2825262"/>
          </a:xfrm>
        </p:spPr>
        <p:txBody>
          <a:bodyPr/>
          <a:lstStyle/>
          <a:p>
            <a:r>
              <a:rPr lang="tr-TR" dirty="0"/>
              <a:t>Merkezimiz, </a:t>
            </a:r>
            <a:r>
              <a:rPr lang="tr-TR" dirty="0" smtClean="0"/>
              <a:t>İlahiyat Fakültesi </a:t>
            </a:r>
            <a:r>
              <a:rPr lang="tr-TR" dirty="0"/>
              <a:t>binasında faaliyet göstermektedir.  </a:t>
            </a:r>
          </a:p>
        </p:txBody>
      </p:sp>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3447</TotalTime>
  <Words>1540</Words>
  <Application>Microsoft Office PowerPoint</Application>
  <PresentationFormat>Geniş ekran</PresentationFormat>
  <Paragraphs>70</Paragraphs>
  <Slides>41</Slides>
  <Notes>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41</vt:i4>
      </vt:variant>
    </vt:vector>
  </HeadingPairs>
  <TitlesOfParts>
    <vt:vector size="48" baseType="lpstr">
      <vt:lpstr>Arial</vt:lpstr>
      <vt:lpstr>Calibri</vt:lpstr>
      <vt:lpstr>Calibri Light</vt:lpstr>
      <vt:lpstr>Montserrat Alternates</vt:lpstr>
      <vt:lpstr>Times New Roman</vt:lpstr>
      <vt:lpstr>Office Teması</vt:lpstr>
      <vt:lpstr>Belge</vt:lpstr>
      <vt:lpstr>PowerPoint Sunusu</vt:lpstr>
      <vt:lpstr>PowerPoint Sunusu</vt:lpstr>
      <vt:lpstr>PowerPoint Sunusu</vt:lpstr>
      <vt:lpstr>PowerPoint Sunusu</vt:lpstr>
      <vt:lpstr>PowerPoint Sunusu</vt:lpstr>
      <vt:lpstr>BİRİM PERSONELLERİ</vt:lpstr>
      <vt:lpstr>ÖRGÜT YAPISI</vt:lpstr>
      <vt:lpstr>PowerPoint Sunusu</vt:lpstr>
      <vt:lpstr>FİZİKİ YAPI</vt:lpstr>
      <vt:lpstr>PowerPoint Sunusu</vt:lpstr>
      <vt:lpstr>MERKEZİMİZ FAALİYETLERİ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Omer YATGIN</dc:creator>
  <cp:lastModifiedBy>gülsen istek</cp:lastModifiedBy>
  <cp:revision>272</cp:revision>
  <dcterms:created xsi:type="dcterms:W3CDTF">2018-02-07T07:43:50Z</dcterms:created>
  <dcterms:modified xsi:type="dcterms:W3CDTF">2023-06-06T11:49:24Z</dcterms:modified>
</cp:coreProperties>
</file>