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81" r:id="rId3"/>
    <p:sldId id="393" r:id="rId4"/>
    <p:sldId id="383" r:id="rId5"/>
    <p:sldId id="384" r:id="rId6"/>
    <p:sldId id="421" r:id="rId7"/>
    <p:sldId id="399" r:id="rId8"/>
    <p:sldId id="415" r:id="rId9"/>
    <p:sldId id="422" r:id="rId10"/>
    <p:sldId id="416" r:id="rId11"/>
    <p:sldId id="398" r:id="rId12"/>
    <p:sldId id="424" r:id="rId13"/>
    <p:sldId id="432"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446" r:id="rId28"/>
    <p:sldId id="447" r:id="rId29"/>
    <p:sldId id="448" r:id="rId30"/>
    <p:sldId id="456" r:id="rId31"/>
    <p:sldId id="457" r:id="rId32"/>
    <p:sldId id="39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64844-311F-43E9-AC57-6ED654B3242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tr-TR"/>
        </a:p>
      </dgm:t>
    </dgm:pt>
    <dgm:pt modelId="{D67D9EDA-70B6-476C-9133-05F50FF46C05}">
      <dgm:prSet phldrT="[Metin]" custT="1"/>
      <dgm:spPr/>
      <dgm:t>
        <a:bodyPr/>
        <a:lstStyle/>
        <a:p>
          <a:r>
            <a:rPr lang="tr-TR" sz="1400" dirty="0"/>
            <a:t>MÜDÜR</a:t>
          </a:r>
          <a:br>
            <a:rPr lang="tr-TR" sz="1400" dirty="0"/>
          </a:br>
          <a:r>
            <a:rPr lang="tr-TR" sz="1400" dirty="0" smtClean="0"/>
            <a:t>Doç. DR. Gülşen İSTEK</a:t>
          </a:r>
          <a:endParaRPr lang="tr-TR" sz="1400" dirty="0"/>
        </a:p>
      </dgm:t>
    </dgm:pt>
    <dgm:pt modelId="{64DF055B-309B-4EBA-9B51-10C399C012CE}" type="parTrans" cxnId="{F0A05EA4-4E3D-4C90-95C4-E5BCF4DABCC4}">
      <dgm:prSet/>
      <dgm:spPr/>
      <dgm:t>
        <a:bodyPr/>
        <a:lstStyle/>
        <a:p>
          <a:endParaRPr lang="tr-TR"/>
        </a:p>
      </dgm:t>
    </dgm:pt>
    <dgm:pt modelId="{0C21E328-CAEB-4383-B811-B2F4C647A0FC}" type="sibTrans" cxnId="{F0A05EA4-4E3D-4C90-95C4-E5BCF4DABCC4}">
      <dgm:prSet/>
      <dgm:spPr/>
      <dgm:t>
        <a:bodyPr/>
        <a:lstStyle/>
        <a:p>
          <a:endParaRPr lang="tr-TR"/>
        </a:p>
      </dgm:t>
    </dgm:pt>
    <dgm:pt modelId="{E45A58AE-237F-4162-A71A-7A1F8B196ACF}">
      <dgm:prSet phldrT="[Metin]" custT="1"/>
      <dgm:spPr/>
      <dgm:t>
        <a:bodyPr/>
        <a:lstStyle/>
        <a:p>
          <a:r>
            <a:rPr lang="tr-TR" sz="1400" dirty="0">
              <a:solidFill>
                <a:sysClr val="window" lastClr="FFFFFF"/>
              </a:solidFill>
              <a:latin typeface="Times New Roman" pitchFamily="18" charset="0"/>
              <a:ea typeface="+mn-ea"/>
              <a:cs typeface="Times New Roman" pitchFamily="18" charset="0"/>
            </a:rPr>
            <a:t>MÜDÜR YARDIMCISI</a:t>
          </a:r>
        </a:p>
        <a:p>
          <a:r>
            <a:rPr lang="tr-TR" sz="1400" dirty="0" smtClean="0">
              <a:solidFill>
                <a:sysClr val="window" lastClr="FFFFFF"/>
              </a:solidFill>
              <a:latin typeface="Times New Roman" pitchFamily="18" charset="0"/>
              <a:ea typeface="+mn-ea"/>
              <a:cs typeface="Times New Roman" pitchFamily="18" charset="0"/>
            </a:rPr>
            <a:t>Doç. Dr. Mahire BAYRAMOĞLU AKKOYUN </a:t>
          </a:r>
        </a:p>
        <a:p>
          <a:r>
            <a:rPr lang="tr-TR" sz="1400" dirty="0" smtClean="0">
              <a:solidFill>
                <a:sysClr val="window" lastClr="FFFFFF"/>
              </a:solidFill>
              <a:latin typeface="Times New Roman" pitchFamily="18" charset="0"/>
              <a:ea typeface="+mn-ea"/>
              <a:cs typeface="Times New Roman" pitchFamily="18" charset="0"/>
            </a:rPr>
            <a:t>Dr</a:t>
          </a:r>
          <a:r>
            <a:rPr lang="tr-TR" sz="1400" dirty="0">
              <a:solidFill>
                <a:sysClr val="window" lastClr="FFFFFF"/>
              </a:solidFill>
              <a:latin typeface="Times New Roman" pitchFamily="18" charset="0"/>
              <a:ea typeface="+mn-ea"/>
              <a:cs typeface="Times New Roman" pitchFamily="18" charset="0"/>
            </a:rPr>
            <a:t>. </a:t>
          </a:r>
          <a:r>
            <a:rPr lang="tr-TR" sz="1400" dirty="0" err="1">
              <a:solidFill>
                <a:sysClr val="window" lastClr="FFFFFF"/>
              </a:solidFill>
              <a:latin typeface="Times New Roman" pitchFamily="18" charset="0"/>
              <a:ea typeface="+mn-ea"/>
              <a:cs typeface="Times New Roman" pitchFamily="18" charset="0"/>
            </a:rPr>
            <a:t>Öğr</a:t>
          </a:r>
          <a:r>
            <a:rPr lang="tr-TR" sz="1400" dirty="0">
              <a:solidFill>
                <a:sysClr val="window" lastClr="FFFFFF"/>
              </a:solidFill>
              <a:latin typeface="Times New Roman" pitchFamily="18" charset="0"/>
              <a:ea typeface="+mn-ea"/>
              <a:cs typeface="Times New Roman" pitchFamily="18" charset="0"/>
            </a:rPr>
            <a:t>. </a:t>
          </a:r>
          <a:r>
            <a:rPr lang="tr-TR" sz="1400" dirty="0" smtClean="0">
              <a:solidFill>
                <a:sysClr val="window" lastClr="FFFFFF"/>
              </a:solidFill>
              <a:latin typeface="Times New Roman" pitchFamily="18" charset="0"/>
              <a:ea typeface="+mn-ea"/>
              <a:cs typeface="Times New Roman" pitchFamily="18" charset="0"/>
            </a:rPr>
            <a:t>Üyesi Semra YILMAZ ÇİLDAM</a:t>
          </a:r>
          <a:endParaRPr lang="tr-TR" sz="1400" dirty="0">
            <a:solidFill>
              <a:sysClr val="window" lastClr="FFFFFF"/>
            </a:solidFill>
            <a:latin typeface="Calibri"/>
            <a:ea typeface="+mn-ea"/>
            <a:cs typeface="+mn-cs"/>
          </a:endParaRPr>
        </a:p>
      </dgm:t>
    </dgm:pt>
    <dgm:pt modelId="{F8E95E66-CDC8-47CC-8D17-C41BA13F4674}" type="parTrans" cxnId="{7AC0A7E9-97C4-4793-9629-455C662D62D7}">
      <dgm:prSet/>
      <dgm:spPr/>
      <dgm:t>
        <a:bodyPr/>
        <a:lstStyle/>
        <a:p>
          <a:endParaRPr lang="tr-TR"/>
        </a:p>
      </dgm:t>
    </dgm:pt>
    <dgm:pt modelId="{403FF4A3-3B4D-436B-9D28-5BB96DDCA13D}" type="sibTrans" cxnId="{7AC0A7E9-97C4-4793-9629-455C662D62D7}">
      <dgm:prSet/>
      <dgm:spPr/>
      <dgm:t>
        <a:bodyPr/>
        <a:lstStyle/>
        <a:p>
          <a:endParaRPr lang="tr-TR"/>
        </a:p>
      </dgm:t>
    </dgm:pt>
    <dgm:pt modelId="{D20C1A8A-319B-4314-82C7-AE59BBEBAE0A}">
      <dgm:prSet phldrT="[Metin]" custT="1"/>
      <dgm:spPr/>
      <dgm:t>
        <a:bodyPr/>
        <a:lstStyle/>
        <a:p>
          <a:r>
            <a:rPr lang="tr-TR" sz="1400" dirty="0">
              <a:solidFill>
                <a:sysClr val="window" lastClr="FFFFFF"/>
              </a:solidFill>
              <a:latin typeface="Times New Roman" pitchFamily="18" charset="0"/>
              <a:ea typeface="+mn-ea"/>
              <a:cs typeface="Times New Roman" pitchFamily="18" charset="0"/>
            </a:rPr>
            <a:t>İDARİ PERSONEL </a:t>
          </a:r>
        </a:p>
        <a:p>
          <a:r>
            <a:rPr lang="tr-TR" sz="1400" dirty="0">
              <a:solidFill>
                <a:sysClr val="window" lastClr="FFFFFF"/>
              </a:solidFill>
              <a:latin typeface="Times New Roman" pitchFamily="18" charset="0"/>
              <a:ea typeface="+mn-ea"/>
              <a:cs typeface="Times New Roman" pitchFamily="18" charset="0"/>
            </a:rPr>
            <a:t>Memur </a:t>
          </a:r>
          <a:r>
            <a:rPr lang="tr-TR" sz="1400" dirty="0" err="1">
              <a:solidFill>
                <a:sysClr val="window" lastClr="FFFFFF"/>
              </a:solidFill>
              <a:latin typeface="Times New Roman" pitchFamily="18" charset="0"/>
              <a:ea typeface="+mn-ea"/>
              <a:cs typeface="Times New Roman" pitchFamily="18" charset="0"/>
            </a:rPr>
            <a:t>Agit</a:t>
          </a:r>
          <a:r>
            <a:rPr lang="tr-TR" sz="1400" dirty="0">
              <a:solidFill>
                <a:sysClr val="window" lastClr="FFFFFF"/>
              </a:solidFill>
              <a:latin typeface="Times New Roman" pitchFamily="18" charset="0"/>
              <a:ea typeface="+mn-ea"/>
              <a:cs typeface="Times New Roman" pitchFamily="18" charset="0"/>
            </a:rPr>
            <a:t> KAMEL</a:t>
          </a:r>
          <a:endParaRPr lang="tr-TR" sz="1400" dirty="0">
            <a:solidFill>
              <a:sysClr val="window" lastClr="FFFFFF"/>
            </a:solidFill>
            <a:latin typeface="Calibri"/>
            <a:ea typeface="+mn-ea"/>
            <a:cs typeface="+mn-cs"/>
          </a:endParaRPr>
        </a:p>
      </dgm:t>
    </dgm:pt>
    <dgm:pt modelId="{9FE9F1EA-9BE3-417E-AF70-9C13D23755CC}" type="parTrans" cxnId="{F166EC39-EBD2-4932-90DF-BC8CADB53D29}">
      <dgm:prSet/>
      <dgm:spPr/>
      <dgm:t>
        <a:bodyPr/>
        <a:lstStyle/>
        <a:p>
          <a:endParaRPr lang="tr-TR"/>
        </a:p>
      </dgm:t>
    </dgm:pt>
    <dgm:pt modelId="{C2562C40-7C3D-4DAC-9068-C373E754578C}" type="sibTrans" cxnId="{F166EC39-EBD2-4932-90DF-BC8CADB53D29}">
      <dgm:prSet/>
      <dgm:spPr/>
      <dgm:t>
        <a:bodyPr/>
        <a:lstStyle/>
        <a:p>
          <a:endParaRPr lang="tr-TR"/>
        </a:p>
      </dgm:t>
    </dgm:pt>
    <dgm:pt modelId="{3C6D0215-1910-4063-A8FA-246E4914CF50}" type="pres">
      <dgm:prSet presAssocID="{E5D64844-311F-43E9-AC57-6ED654B3242C}" presName="mainComposite" presStyleCnt="0">
        <dgm:presLayoutVars>
          <dgm:chPref val="1"/>
          <dgm:dir/>
          <dgm:animOne val="branch"/>
          <dgm:animLvl val="lvl"/>
          <dgm:resizeHandles val="exact"/>
        </dgm:presLayoutVars>
      </dgm:prSet>
      <dgm:spPr/>
      <dgm:t>
        <a:bodyPr/>
        <a:lstStyle/>
        <a:p>
          <a:endParaRPr lang="tr-TR"/>
        </a:p>
      </dgm:t>
    </dgm:pt>
    <dgm:pt modelId="{FE86E3F5-EC53-4494-94AC-90E2EA04D552}" type="pres">
      <dgm:prSet presAssocID="{E5D64844-311F-43E9-AC57-6ED654B3242C}" presName="hierFlow" presStyleCnt="0"/>
      <dgm:spPr/>
    </dgm:pt>
    <dgm:pt modelId="{06D13C1B-66D6-4F8F-A636-C252D34180B2}" type="pres">
      <dgm:prSet presAssocID="{E5D64844-311F-43E9-AC57-6ED654B3242C}" presName="hierChild1" presStyleCnt="0">
        <dgm:presLayoutVars>
          <dgm:chPref val="1"/>
          <dgm:animOne val="branch"/>
          <dgm:animLvl val="lvl"/>
        </dgm:presLayoutVars>
      </dgm:prSet>
      <dgm:spPr/>
    </dgm:pt>
    <dgm:pt modelId="{F29A93E5-F2D2-45FD-A9D7-90ADA74894C5}" type="pres">
      <dgm:prSet presAssocID="{D67D9EDA-70B6-476C-9133-05F50FF46C05}" presName="Name14" presStyleCnt="0"/>
      <dgm:spPr/>
    </dgm:pt>
    <dgm:pt modelId="{DFAEBD45-58C0-40EB-ABD0-350CF3874FE1}" type="pres">
      <dgm:prSet presAssocID="{D67D9EDA-70B6-476C-9133-05F50FF46C05}" presName="level1Shape" presStyleLbl="node0" presStyleIdx="0" presStyleCnt="1" custScaleX="116109" custLinFactNeighborX="-23">
        <dgm:presLayoutVars>
          <dgm:chPref val="3"/>
        </dgm:presLayoutVars>
      </dgm:prSet>
      <dgm:spPr/>
      <dgm:t>
        <a:bodyPr/>
        <a:lstStyle/>
        <a:p>
          <a:endParaRPr lang="tr-TR"/>
        </a:p>
      </dgm:t>
    </dgm:pt>
    <dgm:pt modelId="{D988E84D-B55A-4B97-8EE0-3E6393062D28}" type="pres">
      <dgm:prSet presAssocID="{D67D9EDA-70B6-476C-9133-05F50FF46C05}" presName="hierChild2" presStyleCnt="0"/>
      <dgm:spPr/>
    </dgm:pt>
    <dgm:pt modelId="{CC4765B0-4D12-4CD8-B876-90D3218790CC}" type="pres">
      <dgm:prSet presAssocID="{F8E95E66-CDC8-47CC-8D17-C41BA13F4674}" presName="Name19" presStyleLbl="parChTrans1D2" presStyleIdx="0" presStyleCnt="2"/>
      <dgm:spPr/>
      <dgm:t>
        <a:bodyPr/>
        <a:lstStyle/>
        <a:p>
          <a:endParaRPr lang="tr-TR"/>
        </a:p>
      </dgm:t>
    </dgm:pt>
    <dgm:pt modelId="{CDC013D3-FD4A-40E9-BE47-235114E3C5A4}" type="pres">
      <dgm:prSet presAssocID="{E45A58AE-237F-4162-A71A-7A1F8B196ACF}" presName="Name21" presStyleCnt="0"/>
      <dgm:spPr/>
    </dgm:pt>
    <dgm:pt modelId="{578563C6-A9ED-4B71-BC2B-6C372F9C175E}" type="pres">
      <dgm:prSet presAssocID="{E45A58AE-237F-4162-A71A-7A1F8B196ACF}" presName="level2Shape" presStyleLbl="node2" presStyleIdx="0" presStyleCnt="2"/>
      <dgm:spPr/>
      <dgm:t>
        <a:bodyPr/>
        <a:lstStyle/>
        <a:p>
          <a:endParaRPr lang="tr-TR"/>
        </a:p>
      </dgm:t>
    </dgm:pt>
    <dgm:pt modelId="{7B8EDDFD-204F-4B65-B2E1-94E01D2C924D}" type="pres">
      <dgm:prSet presAssocID="{E45A58AE-237F-4162-A71A-7A1F8B196ACF}" presName="hierChild3" presStyleCnt="0"/>
      <dgm:spPr/>
    </dgm:pt>
    <dgm:pt modelId="{89CE4CF1-2095-4230-A73E-77211DCD17AD}" type="pres">
      <dgm:prSet presAssocID="{9FE9F1EA-9BE3-417E-AF70-9C13D23755CC}" presName="Name19" presStyleLbl="parChTrans1D2" presStyleIdx="1" presStyleCnt="2"/>
      <dgm:spPr/>
      <dgm:t>
        <a:bodyPr/>
        <a:lstStyle/>
        <a:p>
          <a:endParaRPr lang="tr-TR"/>
        </a:p>
      </dgm:t>
    </dgm:pt>
    <dgm:pt modelId="{4811F351-7789-43A3-9CDE-AEC66547BE25}" type="pres">
      <dgm:prSet presAssocID="{D20C1A8A-319B-4314-82C7-AE59BBEBAE0A}" presName="Name21" presStyleCnt="0"/>
      <dgm:spPr/>
    </dgm:pt>
    <dgm:pt modelId="{602E77F6-7FB2-4783-9266-5A070A9A70B1}" type="pres">
      <dgm:prSet presAssocID="{D20C1A8A-319B-4314-82C7-AE59BBEBAE0A}" presName="level2Shape" presStyleLbl="node2" presStyleIdx="1" presStyleCnt="2"/>
      <dgm:spPr/>
      <dgm:t>
        <a:bodyPr/>
        <a:lstStyle/>
        <a:p>
          <a:endParaRPr lang="tr-TR"/>
        </a:p>
      </dgm:t>
    </dgm:pt>
    <dgm:pt modelId="{88780EC5-BF29-4783-9008-AFC8702C7850}" type="pres">
      <dgm:prSet presAssocID="{D20C1A8A-319B-4314-82C7-AE59BBEBAE0A}" presName="hierChild3" presStyleCnt="0"/>
      <dgm:spPr/>
    </dgm:pt>
    <dgm:pt modelId="{26D90CFF-CDB1-4EC2-B4E0-4185821C3E3E}" type="pres">
      <dgm:prSet presAssocID="{E5D64844-311F-43E9-AC57-6ED654B3242C}" presName="bgShapesFlow" presStyleCnt="0"/>
      <dgm:spPr/>
    </dgm:pt>
  </dgm:ptLst>
  <dgm:cxnLst>
    <dgm:cxn modelId="{F166EC39-EBD2-4932-90DF-BC8CADB53D29}" srcId="{D67D9EDA-70B6-476C-9133-05F50FF46C05}" destId="{D20C1A8A-319B-4314-82C7-AE59BBEBAE0A}" srcOrd="1" destOrd="0" parTransId="{9FE9F1EA-9BE3-417E-AF70-9C13D23755CC}" sibTransId="{C2562C40-7C3D-4DAC-9068-C373E754578C}"/>
    <dgm:cxn modelId="{C2FA7668-1726-420D-861C-96669BF14C2B}" type="presOf" srcId="{F8E95E66-CDC8-47CC-8D17-C41BA13F4674}" destId="{CC4765B0-4D12-4CD8-B876-90D3218790CC}" srcOrd="0" destOrd="0" presId="urn:microsoft.com/office/officeart/2005/8/layout/hierarchy6"/>
    <dgm:cxn modelId="{31965946-C591-4A03-A8E7-98C1B723781A}" type="presOf" srcId="{D67D9EDA-70B6-476C-9133-05F50FF46C05}" destId="{DFAEBD45-58C0-40EB-ABD0-350CF3874FE1}" srcOrd="0" destOrd="0" presId="urn:microsoft.com/office/officeart/2005/8/layout/hierarchy6"/>
    <dgm:cxn modelId="{F0A05EA4-4E3D-4C90-95C4-E5BCF4DABCC4}" srcId="{E5D64844-311F-43E9-AC57-6ED654B3242C}" destId="{D67D9EDA-70B6-476C-9133-05F50FF46C05}" srcOrd="0" destOrd="0" parTransId="{64DF055B-309B-4EBA-9B51-10C399C012CE}" sibTransId="{0C21E328-CAEB-4383-B811-B2F4C647A0FC}"/>
    <dgm:cxn modelId="{CBD08FA3-90E2-4FFC-AD65-C9F203F2726C}" type="presOf" srcId="{9FE9F1EA-9BE3-417E-AF70-9C13D23755CC}" destId="{89CE4CF1-2095-4230-A73E-77211DCD17AD}" srcOrd="0" destOrd="0" presId="urn:microsoft.com/office/officeart/2005/8/layout/hierarchy6"/>
    <dgm:cxn modelId="{A602CC53-2B9E-45CC-8B8B-6DD48922192D}" type="presOf" srcId="{D20C1A8A-319B-4314-82C7-AE59BBEBAE0A}" destId="{602E77F6-7FB2-4783-9266-5A070A9A70B1}" srcOrd="0" destOrd="0" presId="urn:microsoft.com/office/officeart/2005/8/layout/hierarchy6"/>
    <dgm:cxn modelId="{96529601-98B3-4841-995B-F3C6497F45D8}" type="presOf" srcId="{E45A58AE-237F-4162-A71A-7A1F8B196ACF}" destId="{578563C6-A9ED-4B71-BC2B-6C372F9C175E}" srcOrd="0" destOrd="0" presId="urn:microsoft.com/office/officeart/2005/8/layout/hierarchy6"/>
    <dgm:cxn modelId="{F53D1344-418D-4483-A933-746FCAED8A2D}" type="presOf" srcId="{E5D64844-311F-43E9-AC57-6ED654B3242C}" destId="{3C6D0215-1910-4063-A8FA-246E4914CF50}" srcOrd="0" destOrd="0" presId="urn:microsoft.com/office/officeart/2005/8/layout/hierarchy6"/>
    <dgm:cxn modelId="{7AC0A7E9-97C4-4793-9629-455C662D62D7}" srcId="{D67D9EDA-70B6-476C-9133-05F50FF46C05}" destId="{E45A58AE-237F-4162-A71A-7A1F8B196ACF}" srcOrd="0" destOrd="0" parTransId="{F8E95E66-CDC8-47CC-8D17-C41BA13F4674}" sibTransId="{403FF4A3-3B4D-436B-9D28-5BB96DDCA13D}"/>
    <dgm:cxn modelId="{E963104D-5467-4DF0-A9D8-000812C9FEEA}" type="presParOf" srcId="{3C6D0215-1910-4063-A8FA-246E4914CF50}" destId="{FE86E3F5-EC53-4494-94AC-90E2EA04D552}" srcOrd="0" destOrd="0" presId="urn:microsoft.com/office/officeart/2005/8/layout/hierarchy6"/>
    <dgm:cxn modelId="{9F3F649D-7019-4B26-89CE-29015C85AF6C}" type="presParOf" srcId="{FE86E3F5-EC53-4494-94AC-90E2EA04D552}" destId="{06D13C1B-66D6-4F8F-A636-C252D34180B2}" srcOrd="0" destOrd="0" presId="urn:microsoft.com/office/officeart/2005/8/layout/hierarchy6"/>
    <dgm:cxn modelId="{C971F892-6DBB-40C8-91A5-67B761DAEA5E}" type="presParOf" srcId="{06D13C1B-66D6-4F8F-A636-C252D34180B2}" destId="{F29A93E5-F2D2-45FD-A9D7-90ADA74894C5}" srcOrd="0" destOrd="0" presId="urn:microsoft.com/office/officeart/2005/8/layout/hierarchy6"/>
    <dgm:cxn modelId="{27337885-3445-4C67-95F6-E17EB4E35D6C}" type="presParOf" srcId="{F29A93E5-F2D2-45FD-A9D7-90ADA74894C5}" destId="{DFAEBD45-58C0-40EB-ABD0-350CF3874FE1}" srcOrd="0" destOrd="0" presId="urn:microsoft.com/office/officeart/2005/8/layout/hierarchy6"/>
    <dgm:cxn modelId="{F0D51456-6E2F-442D-93AE-A262AA54CB52}" type="presParOf" srcId="{F29A93E5-F2D2-45FD-A9D7-90ADA74894C5}" destId="{D988E84D-B55A-4B97-8EE0-3E6393062D28}" srcOrd="1" destOrd="0" presId="urn:microsoft.com/office/officeart/2005/8/layout/hierarchy6"/>
    <dgm:cxn modelId="{9D80C41B-FBC2-4513-B4A7-2BF05A5246A1}" type="presParOf" srcId="{D988E84D-B55A-4B97-8EE0-3E6393062D28}" destId="{CC4765B0-4D12-4CD8-B876-90D3218790CC}" srcOrd="0" destOrd="0" presId="urn:microsoft.com/office/officeart/2005/8/layout/hierarchy6"/>
    <dgm:cxn modelId="{14105ADC-5EC7-4CD2-B0C1-85BF1E20DFE4}" type="presParOf" srcId="{D988E84D-B55A-4B97-8EE0-3E6393062D28}" destId="{CDC013D3-FD4A-40E9-BE47-235114E3C5A4}" srcOrd="1" destOrd="0" presId="urn:microsoft.com/office/officeart/2005/8/layout/hierarchy6"/>
    <dgm:cxn modelId="{55C917E5-F964-402F-9423-C12088B84007}" type="presParOf" srcId="{CDC013D3-FD4A-40E9-BE47-235114E3C5A4}" destId="{578563C6-A9ED-4B71-BC2B-6C372F9C175E}" srcOrd="0" destOrd="0" presId="urn:microsoft.com/office/officeart/2005/8/layout/hierarchy6"/>
    <dgm:cxn modelId="{A1879488-B1C3-4A4B-AA54-DC393D104E35}" type="presParOf" srcId="{CDC013D3-FD4A-40E9-BE47-235114E3C5A4}" destId="{7B8EDDFD-204F-4B65-B2E1-94E01D2C924D}" srcOrd="1" destOrd="0" presId="urn:microsoft.com/office/officeart/2005/8/layout/hierarchy6"/>
    <dgm:cxn modelId="{09E6E145-E086-4010-88EB-8CF23678EBCC}" type="presParOf" srcId="{D988E84D-B55A-4B97-8EE0-3E6393062D28}" destId="{89CE4CF1-2095-4230-A73E-77211DCD17AD}" srcOrd="2" destOrd="0" presId="urn:microsoft.com/office/officeart/2005/8/layout/hierarchy6"/>
    <dgm:cxn modelId="{9C591397-558A-4E2B-B030-5F8F0FB09B24}" type="presParOf" srcId="{D988E84D-B55A-4B97-8EE0-3E6393062D28}" destId="{4811F351-7789-43A3-9CDE-AEC66547BE25}" srcOrd="3" destOrd="0" presId="urn:microsoft.com/office/officeart/2005/8/layout/hierarchy6"/>
    <dgm:cxn modelId="{242949DD-D49D-4D4B-ACBC-E20A6ACDFB1A}" type="presParOf" srcId="{4811F351-7789-43A3-9CDE-AEC66547BE25}" destId="{602E77F6-7FB2-4783-9266-5A070A9A70B1}" srcOrd="0" destOrd="0" presId="urn:microsoft.com/office/officeart/2005/8/layout/hierarchy6"/>
    <dgm:cxn modelId="{30798E3C-1A4B-49F5-A605-6FDC5E6D2726}" type="presParOf" srcId="{4811F351-7789-43A3-9CDE-AEC66547BE25}" destId="{88780EC5-BF29-4783-9008-AFC8702C7850}" srcOrd="1" destOrd="0" presId="urn:microsoft.com/office/officeart/2005/8/layout/hierarchy6"/>
    <dgm:cxn modelId="{C5CF05B3-373F-4428-BDBA-035C4F3C2434}" type="presParOf" srcId="{3C6D0215-1910-4063-A8FA-246E4914CF50}" destId="{26D90CFF-CDB1-4EC2-B4E0-4185821C3E3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EBD45-58C0-40EB-ABD0-350CF3874FE1}">
      <dsp:nvSpPr>
        <dsp:cNvPr id="0" name=""/>
        <dsp:cNvSpPr/>
      </dsp:nvSpPr>
      <dsp:spPr>
        <a:xfrm>
          <a:off x="2108143" y="969"/>
          <a:ext cx="3156277" cy="18122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MÜDÜR</a:t>
          </a:r>
          <a:br>
            <a:rPr lang="tr-TR" sz="1400" kern="1200" dirty="0"/>
          </a:br>
          <a:r>
            <a:rPr lang="tr-TR" sz="1400" kern="1200" dirty="0" smtClean="0"/>
            <a:t>Doç. DR. Gülşen İSTEK</a:t>
          </a:r>
          <a:endParaRPr lang="tr-TR" sz="1400" kern="1200" dirty="0"/>
        </a:p>
      </dsp:txBody>
      <dsp:txXfrm>
        <a:off x="2161222" y="54048"/>
        <a:ext cx="3050119" cy="1706091"/>
      </dsp:txXfrm>
    </dsp:sp>
    <dsp:sp modelId="{CC4765B0-4D12-4CD8-B876-90D3218790CC}">
      <dsp:nvSpPr>
        <dsp:cNvPr id="0" name=""/>
        <dsp:cNvSpPr/>
      </dsp:nvSpPr>
      <dsp:spPr>
        <a:xfrm>
          <a:off x="1919964" y="1813219"/>
          <a:ext cx="1766317" cy="724899"/>
        </a:xfrm>
        <a:custGeom>
          <a:avLst/>
          <a:gdLst/>
          <a:ahLst/>
          <a:cxnLst/>
          <a:rect l="0" t="0" r="0" b="0"/>
          <a:pathLst>
            <a:path>
              <a:moveTo>
                <a:pt x="1766317" y="0"/>
              </a:moveTo>
              <a:lnTo>
                <a:pt x="1766317" y="362449"/>
              </a:lnTo>
              <a:lnTo>
                <a:pt x="0" y="362449"/>
              </a:lnTo>
              <a:lnTo>
                <a:pt x="0" y="7248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8563C6-A9ED-4B71-BC2B-6C372F9C175E}">
      <dsp:nvSpPr>
        <dsp:cNvPr id="0" name=""/>
        <dsp:cNvSpPr/>
      </dsp:nvSpPr>
      <dsp:spPr>
        <a:xfrm>
          <a:off x="560777" y="2538118"/>
          <a:ext cx="2718374" cy="18122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solidFill>
                <a:sysClr val="window" lastClr="FFFFFF"/>
              </a:solidFill>
              <a:latin typeface="Times New Roman" pitchFamily="18" charset="0"/>
              <a:ea typeface="+mn-ea"/>
              <a:cs typeface="Times New Roman" pitchFamily="18" charset="0"/>
            </a:rPr>
            <a:t>MÜDÜR YARDIMCISI</a:t>
          </a:r>
        </a:p>
        <a:p>
          <a:pPr lvl="0" algn="ctr" defTabSz="622300">
            <a:lnSpc>
              <a:spcPct val="90000"/>
            </a:lnSpc>
            <a:spcBef>
              <a:spcPct val="0"/>
            </a:spcBef>
            <a:spcAft>
              <a:spcPct val="35000"/>
            </a:spcAft>
          </a:pPr>
          <a:r>
            <a:rPr lang="tr-TR" sz="1400" kern="1200" dirty="0" smtClean="0">
              <a:solidFill>
                <a:sysClr val="window" lastClr="FFFFFF"/>
              </a:solidFill>
              <a:latin typeface="Times New Roman" pitchFamily="18" charset="0"/>
              <a:ea typeface="+mn-ea"/>
              <a:cs typeface="Times New Roman" pitchFamily="18" charset="0"/>
            </a:rPr>
            <a:t>Doç. Dr. Mahire BAYRAMOĞLU AKKOYUN </a:t>
          </a:r>
        </a:p>
        <a:p>
          <a:pPr lvl="0" algn="ctr" defTabSz="622300">
            <a:lnSpc>
              <a:spcPct val="90000"/>
            </a:lnSpc>
            <a:spcBef>
              <a:spcPct val="0"/>
            </a:spcBef>
            <a:spcAft>
              <a:spcPct val="35000"/>
            </a:spcAft>
          </a:pPr>
          <a:r>
            <a:rPr lang="tr-TR" sz="1400" kern="1200" dirty="0" smtClean="0">
              <a:solidFill>
                <a:sysClr val="window" lastClr="FFFFFF"/>
              </a:solidFill>
              <a:latin typeface="Times New Roman" pitchFamily="18" charset="0"/>
              <a:ea typeface="+mn-ea"/>
              <a:cs typeface="Times New Roman" pitchFamily="18" charset="0"/>
            </a:rPr>
            <a:t>Dr</a:t>
          </a:r>
          <a:r>
            <a:rPr lang="tr-TR" sz="1400" kern="1200" dirty="0">
              <a:solidFill>
                <a:sysClr val="window" lastClr="FFFFFF"/>
              </a:solidFill>
              <a:latin typeface="Times New Roman" pitchFamily="18" charset="0"/>
              <a:ea typeface="+mn-ea"/>
              <a:cs typeface="Times New Roman" pitchFamily="18" charset="0"/>
            </a:rPr>
            <a:t>. </a:t>
          </a:r>
          <a:r>
            <a:rPr lang="tr-TR" sz="1400" kern="1200" dirty="0" err="1">
              <a:solidFill>
                <a:sysClr val="window" lastClr="FFFFFF"/>
              </a:solidFill>
              <a:latin typeface="Times New Roman" pitchFamily="18" charset="0"/>
              <a:ea typeface="+mn-ea"/>
              <a:cs typeface="Times New Roman" pitchFamily="18" charset="0"/>
            </a:rPr>
            <a:t>Öğr</a:t>
          </a:r>
          <a:r>
            <a:rPr lang="tr-TR" sz="1400" kern="1200" dirty="0">
              <a:solidFill>
                <a:sysClr val="window" lastClr="FFFFFF"/>
              </a:solidFill>
              <a:latin typeface="Times New Roman" pitchFamily="18" charset="0"/>
              <a:ea typeface="+mn-ea"/>
              <a:cs typeface="Times New Roman" pitchFamily="18" charset="0"/>
            </a:rPr>
            <a:t>. </a:t>
          </a:r>
          <a:r>
            <a:rPr lang="tr-TR" sz="1400" kern="1200" dirty="0" smtClean="0">
              <a:solidFill>
                <a:sysClr val="window" lastClr="FFFFFF"/>
              </a:solidFill>
              <a:latin typeface="Times New Roman" pitchFamily="18" charset="0"/>
              <a:ea typeface="+mn-ea"/>
              <a:cs typeface="Times New Roman" pitchFamily="18" charset="0"/>
            </a:rPr>
            <a:t>Üyesi Semra YILMAZ ÇİLDAM</a:t>
          </a:r>
          <a:endParaRPr lang="tr-TR" sz="1400" kern="1200" dirty="0">
            <a:solidFill>
              <a:sysClr val="window" lastClr="FFFFFF"/>
            </a:solidFill>
            <a:latin typeface="Calibri"/>
            <a:ea typeface="+mn-ea"/>
            <a:cs typeface="+mn-cs"/>
          </a:endParaRPr>
        </a:p>
      </dsp:txBody>
      <dsp:txXfrm>
        <a:off x="613856" y="2591197"/>
        <a:ext cx="2612216" cy="1706091"/>
      </dsp:txXfrm>
    </dsp:sp>
    <dsp:sp modelId="{89CE4CF1-2095-4230-A73E-77211DCD17AD}">
      <dsp:nvSpPr>
        <dsp:cNvPr id="0" name=""/>
        <dsp:cNvSpPr/>
      </dsp:nvSpPr>
      <dsp:spPr>
        <a:xfrm>
          <a:off x="3686282" y="1813219"/>
          <a:ext cx="1767568" cy="724899"/>
        </a:xfrm>
        <a:custGeom>
          <a:avLst/>
          <a:gdLst/>
          <a:ahLst/>
          <a:cxnLst/>
          <a:rect l="0" t="0" r="0" b="0"/>
          <a:pathLst>
            <a:path>
              <a:moveTo>
                <a:pt x="0" y="0"/>
              </a:moveTo>
              <a:lnTo>
                <a:pt x="0" y="362449"/>
              </a:lnTo>
              <a:lnTo>
                <a:pt x="1767568" y="362449"/>
              </a:lnTo>
              <a:lnTo>
                <a:pt x="1767568" y="7248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2E77F6-7FB2-4783-9266-5A070A9A70B1}">
      <dsp:nvSpPr>
        <dsp:cNvPr id="0" name=""/>
        <dsp:cNvSpPr/>
      </dsp:nvSpPr>
      <dsp:spPr>
        <a:xfrm>
          <a:off x="4094663" y="2538118"/>
          <a:ext cx="2718374" cy="18122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solidFill>
                <a:sysClr val="window" lastClr="FFFFFF"/>
              </a:solidFill>
              <a:latin typeface="Times New Roman" pitchFamily="18" charset="0"/>
              <a:ea typeface="+mn-ea"/>
              <a:cs typeface="Times New Roman" pitchFamily="18" charset="0"/>
            </a:rPr>
            <a:t>İDARİ PERSONEL </a:t>
          </a:r>
        </a:p>
        <a:p>
          <a:pPr lvl="0" algn="ctr" defTabSz="622300">
            <a:lnSpc>
              <a:spcPct val="90000"/>
            </a:lnSpc>
            <a:spcBef>
              <a:spcPct val="0"/>
            </a:spcBef>
            <a:spcAft>
              <a:spcPct val="35000"/>
            </a:spcAft>
          </a:pPr>
          <a:r>
            <a:rPr lang="tr-TR" sz="1400" kern="1200" dirty="0">
              <a:solidFill>
                <a:sysClr val="window" lastClr="FFFFFF"/>
              </a:solidFill>
              <a:latin typeface="Times New Roman" pitchFamily="18" charset="0"/>
              <a:ea typeface="+mn-ea"/>
              <a:cs typeface="Times New Roman" pitchFamily="18" charset="0"/>
            </a:rPr>
            <a:t>Memur </a:t>
          </a:r>
          <a:r>
            <a:rPr lang="tr-TR" sz="1400" kern="1200" dirty="0" err="1">
              <a:solidFill>
                <a:sysClr val="window" lastClr="FFFFFF"/>
              </a:solidFill>
              <a:latin typeface="Times New Roman" pitchFamily="18" charset="0"/>
              <a:ea typeface="+mn-ea"/>
              <a:cs typeface="Times New Roman" pitchFamily="18" charset="0"/>
            </a:rPr>
            <a:t>Agit</a:t>
          </a:r>
          <a:r>
            <a:rPr lang="tr-TR" sz="1400" kern="1200" dirty="0">
              <a:solidFill>
                <a:sysClr val="window" lastClr="FFFFFF"/>
              </a:solidFill>
              <a:latin typeface="Times New Roman" pitchFamily="18" charset="0"/>
              <a:ea typeface="+mn-ea"/>
              <a:cs typeface="Times New Roman" pitchFamily="18" charset="0"/>
            </a:rPr>
            <a:t> KAMEL</a:t>
          </a:r>
          <a:endParaRPr lang="tr-TR" sz="1400" kern="1200" dirty="0">
            <a:solidFill>
              <a:sysClr val="window" lastClr="FFFFFF"/>
            </a:solidFill>
            <a:latin typeface="Calibri"/>
            <a:ea typeface="+mn-ea"/>
            <a:cs typeface="+mn-cs"/>
          </a:endParaRPr>
        </a:p>
      </dsp:txBody>
      <dsp:txXfrm>
        <a:off x="4147742" y="2591197"/>
        <a:ext cx="2612216" cy="17060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21.02.2024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1077218"/>
          </a:xfrm>
          <a:prstGeom prst="rect">
            <a:avLst/>
          </a:prstGeom>
        </p:spPr>
        <p:txBody>
          <a:bodyPr wrap="square">
            <a:spAutoFit/>
          </a:bodyPr>
          <a:lstStyle/>
          <a:p>
            <a:pPr algn="ctr"/>
            <a:r>
              <a:rPr lang="tr-TR" sz="3200" b="1" dirty="0">
                <a:latin typeface="Times New Roman" pitchFamily="18" charset="0"/>
                <a:cs typeface="Times New Roman" pitchFamily="18" charset="0"/>
              </a:rPr>
              <a:t>KADIN SORUNLARI UYGULAMA VE ARAŞTIRMA MERKEZİ MÜDÜRLÜĞÜ</a:t>
            </a:r>
            <a:endParaRPr lang="tr-TR" sz="3200" b="1" dirty="0">
              <a:solidFill>
                <a:schemeClr val="tx1">
                  <a:lumMod val="85000"/>
                  <a:lumOff val="15000"/>
                </a:schemeClr>
              </a:solidFill>
              <a:latin typeface="Montserrat Alternates" panose="00000500000000000000" pitchFamily="50" charset="-94"/>
            </a:endParaRPr>
          </a:p>
        </p:txBody>
      </p:sp>
    </p:spTree>
    <p:extLst>
      <p:ext uri="{BB962C8B-B14F-4D97-AF65-F5344CB8AC3E}">
        <p14:creationId xmlns:p14="http://schemas.microsoft.com/office/powerpoint/2010/main" val="28654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564219885"/>
              </p:ext>
            </p:extLst>
          </p:nvPr>
        </p:nvGraphicFramePr>
        <p:xfrm>
          <a:off x="1401763" y="1239838"/>
          <a:ext cx="14109621" cy="4089544"/>
        </p:xfrm>
        <a:graphic>
          <a:graphicData uri="http://schemas.openxmlformats.org/presentationml/2006/ole">
            <mc:AlternateContent xmlns:mc="http://schemas.openxmlformats.org/markup-compatibility/2006">
              <mc:Choice xmlns:v="urn:schemas-microsoft-com:vml" Requires="v">
                <p:oleObj spid="_x0000_s3146" name="Belge" r:id="rId3" imgW="9609918" imgH="2789788" progId="Word.Document.12">
                  <p:embed/>
                </p:oleObj>
              </mc:Choice>
              <mc:Fallback>
                <p:oleObj name="Belge" r:id="rId3" imgW="9609918" imgH="2789788" progId="Word.Document.12">
                  <p:embed/>
                  <p:pic>
                    <p:nvPicPr>
                      <p:cNvPr id="0" name="Picture 2"/>
                      <p:cNvPicPr>
                        <a:picLocks noChangeAspect="1" noChangeArrowheads="1"/>
                      </p:cNvPicPr>
                      <p:nvPr/>
                    </p:nvPicPr>
                    <p:blipFill>
                      <a:blip r:embed="rId4"/>
                      <a:srcRect/>
                      <a:stretch>
                        <a:fillRect/>
                      </a:stretch>
                    </p:blipFill>
                    <p:spPr bwMode="auto">
                      <a:xfrm>
                        <a:off x="1401763" y="1239838"/>
                        <a:ext cx="14109621" cy="4089544"/>
                      </a:xfrm>
                      <a:prstGeom prst="rect">
                        <a:avLst/>
                      </a:prstGeom>
                      <a:noFill/>
                      <a:ln>
                        <a:noFill/>
                      </a:ln>
                      <a:effectLst/>
                      <a:extLst/>
                    </p:spPr>
                  </p:pic>
                </p:oleObj>
              </mc:Fallback>
            </mc:AlternateContent>
          </a:graphicData>
        </a:graphic>
      </p:graphicFrame>
      <p:sp>
        <p:nvSpPr>
          <p:cNvPr id="6" name="5 Dikdörtgen"/>
          <p:cNvSpPr/>
          <p:nvPr/>
        </p:nvSpPr>
        <p:spPr>
          <a:xfrm>
            <a:off x="1606062" y="609599"/>
            <a:ext cx="5689433" cy="369332"/>
          </a:xfrm>
          <a:prstGeom prst="rect">
            <a:avLst/>
          </a:prstGeom>
        </p:spPr>
        <p:txBody>
          <a:bodyPr wrap="square">
            <a:spAutoFit/>
          </a:bodyPr>
          <a:lstStyle/>
          <a:p>
            <a:r>
              <a:rPr lang="tr-TR" b="1" dirty="0"/>
              <a:t>Birim Kalite Faaliyetleri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00554" y="457201"/>
            <a:ext cx="7725508" cy="867508"/>
          </a:xfrm>
        </p:spPr>
        <p:txBody>
          <a:bodyPr>
            <a:normAutofit/>
          </a:bodyPr>
          <a:lstStyle/>
          <a:p>
            <a:r>
              <a:rPr lang="tr-TR" sz="2700" b="1" dirty="0"/>
              <a:t>MERKEZİMİZ FAALİYETLERİ</a:t>
            </a:r>
          </a:p>
        </p:txBody>
      </p:sp>
      <p:sp>
        <p:nvSpPr>
          <p:cNvPr id="3" name="2 İçerik Yer Tutucusu"/>
          <p:cNvSpPr>
            <a:spLocks noGrp="1"/>
          </p:cNvSpPr>
          <p:nvPr>
            <p:ph idx="1"/>
          </p:nvPr>
        </p:nvSpPr>
        <p:spPr>
          <a:xfrm>
            <a:off x="1230923" y="1101969"/>
            <a:ext cx="7713786" cy="4665785"/>
          </a:xfrm>
        </p:spPr>
        <p:txBody>
          <a:bodyPr>
            <a:normAutofit/>
          </a:bodyPr>
          <a:lstStyle/>
          <a:p>
            <a:pPr>
              <a:buNone/>
            </a:pPr>
            <a:r>
              <a:rPr lang="tr-TR" b="1" dirty="0"/>
              <a:t>    </a:t>
            </a:r>
            <a:endParaRPr lang="tr-TR" sz="1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403602"/>
            <a:ext cx="11938001" cy="954107"/>
          </a:xfrm>
          <a:prstGeom prst="rect">
            <a:avLst/>
          </a:prstGeom>
        </p:spPr>
        <p:txBody>
          <a:bodyPr wrap="square">
            <a:spAutoFit/>
          </a:bodyPr>
          <a:lstStyle/>
          <a:p>
            <a:pPr algn="just"/>
            <a:r>
              <a:rPr lang="tr-TR" sz="2400" b="1" dirty="0"/>
              <a:t>Merkezimiz ve </a:t>
            </a:r>
            <a:r>
              <a:rPr lang="tr-TR" sz="2400" b="1" dirty="0" err="1"/>
              <a:t>Bacıyan</a:t>
            </a:r>
            <a:r>
              <a:rPr lang="tr-TR" sz="2400" b="1" dirty="0"/>
              <a:t>-ı Anadolu Öğrenci Topluluğu İşbirliği ile Kadın Sağlığı Etkinliği</a:t>
            </a:r>
            <a:r>
              <a:rPr lang="tr-TR" sz="3200" dirty="0"/>
              <a:t/>
            </a:r>
            <a:br>
              <a:rPr lang="tr-TR" sz="3200" dirty="0"/>
            </a:br>
            <a:endParaRPr lang="tr-TR" sz="3200" dirty="0"/>
          </a:p>
        </p:txBody>
      </p:sp>
      <p:sp>
        <p:nvSpPr>
          <p:cNvPr id="6" name="İçerik Yer Tutucusu 2">
            <a:extLst>
              <a:ext uri="{FF2B5EF4-FFF2-40B4-BE49-F238E27FC236}">
                <a16:creationId xmlns:a16="http://schemas.microsoft.com/office/drawing/2014/main" id="{C9809C09-E603-4B01-BA61-B4256E1785C5}"/>
              </a:ext>
            </a:extLst>
          </p:cNvPr>
          <p:cNvSpPr>
            <a:spLocks noGrp="1"/>
          </p:cNvSpPr>
          <p:nvPr>
            <p:ph idx="1"/>
          </p:nvPr>
        </p:nvSpPr>
        <p:spPr>
          <a:xfrm>
            <a:off x="598055" y="2130425"/>
            <a:ext cx="10515600" cy="3457575"/>
          </a:xfrm>
        </p:spPr>
        <p:txBody>
          <a:bodyPr>
            <a:normAutofit lnSpcReduction="10000"/>
          </a:bodyPr>
          <a:lstStyle/>
          <a:p>
            <a:pPr marL="0" indent="0">
              <a:buNone/>
            </a:pPr>
            <a:r>
              <a:rPr lang="tr-TR" dirty="0"/>
              <a:t>Kadın Sorunları Uygulama ve Araştırma Merkezi ve </a:t>
            </a:r>
            <a:r>
              <a:rPr lang="tr-TR" dirty="0" err="1"/>
              <a:t>Bacıyan</a:t>
            </a:r>
            <a:r>
              <a:rPr lang="tr-TR" dirty="0"/>
              <a:t>-ı Anadolu Öğrenci Topluluğu işbirliği ile 13.12.2022 tarihinde İlahiyat Fakültesi konferans salonunda “Kadın Sağlığı Uygulamaları ve Jinekolojik Sorunlar” konulu etkinlik düzenlendi. Üniversitemiz Sağlık Bilimleri Fakültesi Ebelik Bölümü öğretim üyesi ve merkez yönetim kurulu üyelerimizden Dr. </a:t>
            </a:r>
            <a:r>
              <a:rPr lang="tr-TR" dirty="0" err="1"/>
              <a:t>Öğr</a:t>
            </a:r>
            <a:r>
              <a:rPr lang="tr-TR" dirty="0"/>
              <a:t>. Üyesi </a:t>
            </a:r>
            <a:r>
              <a:rPr lang="tr-TR" dirty="0" err="1"/>
              <a:t>Sidar</a:t>
            </a:r>
            <a:r>
              <a:rPr lang="tr-TR" dirty="0"/>
              <a:t> GÜL üniversitemizde öğrenim gören kız öğrencileri, jinekolojik açıdan karşılaşılan sorunlar ve çözüm önerileri ile ilgili bilgilendirdi. Yaklaşık bir saat süren etkinlikte katılımcılar jinekolojik açıdan yaşadığı sorunlarla ilgili paylaşımda bulundu. </a:t>
            </a:r>
            <a:endParaRPr lang="tr-TR" b="1" dirty="0"/>
          </a:p>
        </p:txBody>
      </p:sp>
    </p:spTree>
    <p:extLst>
      <p:ext uri="{BB962C8B-B14F-4D97-AF65-F5344CB8AC3E}">
        <p14:creationId xmlns:p14="http://schemas.microsoft.com/office/powerpoint/2010/main" val="186569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8121" y="1196975"/>
            <a:ext cx="5801784" cy="4351338"/>
          </a:xfrm>
        </p:spPr>
      </p:pic>
    </p:spTree>
    <p:extLst>
      <p:ext uri="{BB962C8B-B14F-4D97-AF65-F5344CB8AC3E}">
        <p14:creationId xmlns:p14="http://schemas.microsoft.com/office/powerpoint/2010/main" val="221222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t>Merkezimizden Siirt Hassa Hatun KYK Kız Öğrenci Yurduna Ziyaret</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Kadın Sorunları Uygulama ve Araştırma Merkez müdürümüz Doç. Dr. Gülşen İSTEK, müdür yardımcımız Doç. Dr. Mahire BAYRAMOĞLU AKKOYUN ve yönetim kurulu üyeleri Dr. </a:t>
            </a:r>
            <a:r>
              <a:rPr lang="tr-TR" dirty="0" err="1"/>
              <a:t>Öğr</a:t>
            </a:r>
            <a:r>
              <a:rPr lang="tr-TR" dirty="0"/>
              <a:t>. Üyesi Yasemin BEKTAŞ, Dr. </a:t>
            </a:r>
            <a:r>
              <a:rPr lang="tr-TR" dirty="0" err="1"/>
              <a:t>Öğr</a:t>
            </a:r>
            <a:r>
              <a:rPr lang="tr-TR" dirty="0"/>
              <a:t>. Üyesi </a:t>
            </a:r>
            <a:r>
              <a:rPr lang="tr-TR" dirty="0" err="1"/>
              <a:t>Sidar</a:t>
            </a:r>
            <a:r>
              <a:rPr lang="tr-TR" dirty="0"/>
              <a:t> GÜL ve </a:t>
            </a:r>
            <a:r>
              <a:rPr lang="tr-TR" dirty="0" err="1"/>
              <a:t>Araş</a:t>
            </a:r>
            <a:r>
              <a:rPr lang="tr-TR" dirty="0"/>
              <a:t>. Gör. Sultan KOÇAK Siirt Hassa Hatun KYK Kız Öğrenci Yurdu</a:t>
            </a:r>
            <a:r>
              <a:rPr lang="tr-TR" b="1" dirty="0"/>
              <a:t> </a:t>
            </a:r>
            <a:r>
              <a:rPr lang="tr-TR" dirty="0"/>
              <a:t>Müdürlüğüne tanışma ziyaretinde bulundu. Siirt Hassa Hatun KYK Kız Öğrenci Yurdu Müdürü Sayın Ebru DEMİR ile yurtta kalan kız öğrenciler ile ilgili sorunların ve faaliyetlerin değerlendirildiği görüşmede yapılması düşünülen başta sportif olmak üzere çeşitli etkinliklere yer verildi. Kurumlar arası iş birliğinin önemine değinen yetkililer yurtta kalan kız öğrencilerin yaşadığı sorunlar konusunda görüş ve önerilerini dile getirdi. Yaklaşık bir saat süren görüşme yurtta kalan kız öğrencilerin sorunlarının çözümü için işbirliği yapma temennisiyle son buldu.</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109460"/>
            <a:ext cx="10058400" cy="5657850"/>
          </a:xfrm>
          <a:prstGeom prst="rect">
            <a:avLst/>
          </a:prstGeom>
        </p:spPr>
      </p:pic>
    </p:spTree>
    <p:extLst>
      <p:ext uri="{BB962C8B-B14F-4D97-AF65-F5344CB8AC3E}">
        <p14:creationId xmlns:p14="http://schemas.microsoft.com/office/powerpoint/2010/main" val="149701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Kadına Yönelik Şiddetle Mücadele</a:t>
            </a:r>
          </a:p>
        </p:txBody>
      </p:sp>
      <p:sp>
        <p:nvSpPr>
          <p:cNvPr id="3" name="İçerik Yer Tutucusu 2"/>
          <p:cNvSpPr>
            <a:spLocks noGrp="1"/>
          </p:cNvSpPr>
          <p:nvPr>
            <p:ph idx="1"/>
          </p:nvPr>
        </p:nvSpPr>
        <p:spPr/>
        <p:txBody>
          <a:bodyPr/>
          <a:lstStyle/>
          <a:p>
            <a:r>
              <a:rPr lang="tr-TR" dirty="0"/>
              <a:t>05.07.2023 tarihinde Siirt Aile ve Sosyal Hizmetler İl Müdürlüğü’nde  “Kadına Yönelik Şiddetle Mücadele İl Eylem Planı Faaliyet ve Değerlendirme Toplantısı” </a:t>
            </a:r>
            <a:r>
              <a:rPr lang="tr-TR" dirty="0" err="1"/>
              <a:t>na</a:t>
            </a:r>
            <a:r>
              <a:rPr lang="tr-TR" dirty="0"/>
              <a:t> Merkez Yönetim Kurulu Üyemiz Dr. Öğretim Üyesi </a:t>
            </a:r>
            <a:r>
              <a:rPr lang="tr-TR" dirty="0" err="1"/>
              <a:t>Sidar</a:t>
            </a:r>
            <a:r>
              <a:rPr lang="tr-TR" dirty="0"/>
              <a:t> GÜL katıldı.  Toplantıda 2023 yılı ilk 6 ayı için kurumlar arası koordinasyon ve değerlendirme faaliyetleri görüşüldü.</a:t>
            </a:r>
          </a:p>
        </p:txBody>
      </p:sp>
    </p:spTree>
    <p:extLst>
      <p:ext uri="{BB962C8B-B14F-4D97-AF65-F5344CB8AC3E}">
        <p14:creationId xmlns:p14="http://schemas.microsoft.com/office/powerpoint/2010/main" val="91867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655783" y="1305342"/>
            <a:ext cx="11009744" cy="10187404"/>
          </a:xfrm>
          <a:prstGeom prst="rect">
            <a:avLst/>
          </a:prstGeom>
        </p:spPr>
        <p:txBody>
          <a:bodyPr wrap="square">
            <a:spAutoFit/>
          </a:bodyPr>
          <a:lstStyle/>
          <a:p>
            <a:pPr algn="ctr"/>
            <a:endParaRPr lang="tr-TR" sz="2400" dirty="0" smtClean="0"/>
          </a:p>
          <a:p>
            <a:pPr algn="ctr"/>
            <a:r>
              <a:rPr lang="tr-TR" sz="3200" b="1" dirty="0" smtClean="0"/>
              <a:t>Aile </a:t>
            </a:r>
            <a:r>
              <a:rPr lang="tr-TR" sz="3200" b="1" dirty="0" err="1" smtClean="0"/>
              <a:t>Çalıştayı</a:t>
            </a:r>
            <a:endParaRPr lang="tr-TR" sz="3200" b="1" dirty="0" smtClean="0"/>
          </a:p>
          <a:p>
            <a:pPr algn="ctr"/>
            <a:r>
              <a:rPr lang="tr-TR" sz="2400" dirty="0" smtClean="0"/>
              <a:t>Merkezimizden Siirt Aile ve Sosyal Hizmetler İl Müdürlüğüne Ziyaret</a:t>
            </a:r>
          </a:p>
          <a:p>
            <a:pPr algn="ctr"/>
            <a:r>
              <a:rPr lang="tr-TR" sz="2400" dirty="0"/>
              <a:t>Merkez Müdürümüz Doç. Dr. Gülşen İstek, 15.09.2023 tarihinde ilimizde gerçekleştirilen Aile </a:t>
            </a:r>
            <a:r>
              <a:rPr lang="tr-TR" sz="2400" dirty="0" err="1"/>
              <a:t>Çalıştayı’na</a:t>
            </a:r>
            <a:r>
              <a:rPr lang="tr-TR" sz="2400" dirty="0"/>
              <a:t> katıldı. Siirt Valisi Dr. Kemal Kızılkaya ve saygıdeğer eşi Nurten Kızılkaya’nın selamlama konuşmalarının ardından Siirt Aile ve Sosyal Hizmetler Müdürü Ömer Faruk Ergün’ün ön sunumuyla başlayan </a:t>
            </a:r>
            <a:r>
              <a:rPr lang="tr-TR" sz="2400" dirty="0" err="1"/>
              <a:t>çalıştayda</a:t>
            </a:r>
            <a:r>
              <a:rPr lang="tr-TR" sz="2400" dirty="0"/>
              <a:t> şu konular üzerinde duruldu. </a:t>
            </a:r>
          </a:p>
          <a:p>
            <a:pPr algn="ctr"/>
            <a:endParaRPr lang="tr-TR" sz="2400" dirty="0"/>
          </a:p>
          <a:p>
            <a:pPr algn="ctr"/>
            <a:r>
              <a:rPr lang="tr-TR" sz="2400" dirty="0"/>
              <a:t>- Aile, Eşitlik ve Adalet,</a:t>
            </a:r>
          </a:p>
          <a:p>
            <a:pPr algn="ctr"/>
            <a:endParaRPr lang="tr-TR" sz="2400" dirty="0"/>
          </a:p>
          <a:p>
            <a:pPr algn="ctr"/>
            <a:r>
              <a:rPr lang="tr-TR" sz="2400" dirty="0"/>
              <a:t>-Aile, Sosyal Kalkınma ve Refah,</a:t>
            </a:r>
          </a:p>
          <a:p>
            <a:pPr algn="ctr"/>
            <a:endParaRPr lang="tr-TR" sz="2400" dirty="0"/>
          </a:p>
          <a:p>
            <a:pPr algn="ctr"/>
            <a:r>
              <a:rPr lang="tr-TR" sz="2400" dirty="0"/>
              <a:t>-Aile, Hayat Boyu Gelişim ve Öğrenme,</a:t>
            </a:r>
          </a:p>
          <a:p>
            <a:pPr algn="ctr"/>
            <a:endParaRPr lang="tr-TR" sz="2400" dirty="0"/>
          </a:p>
          <a:p>
            <a:pPr algn="ctr"/>
            <a:r>
              <a:rPr lang="tr-TR" sz="2400" dirty="0"/>
              <a:t>-Aile, Çevre ve İklim,</a:t>
            </a:r>
          </a:p>
          <a:p>
            <a:pPr algn="ctr"/>
            <a:endParaRPr lang="tr-TR" sz="2400" dirty="0"/>
          </a:p>
          <a:p>
            <a:pPr algn="ctr"/>
            <a:r>
              <a:rPr lang="tr-TR" sz="2400" dirty="0"/>
              <a:t>-Aile, Teknoloji ve Dijitalleşme,</a:t>
            </a:r>
          </a:p>
          <a:p>
            <a:pPr algn="ctr"/>
            <a:endParaRPr lang="tr-TR" sz="2400" dirty="0"/>
          </a:p>
          <a:p>
            <a:pPr algn="ctr"/>
            <a:r>
              <a:rPr lang="tr-TR" sz="2400" dirty="0"/>
              <a:t>-Aile Odaklı Sosyal Hizmetler</a:t>
            </a:r>
          </a:p>
          <a:p>
            <a:pPr algn="ctr"/>
            <a:endParaRPr lang="tr-TR" sz="2400" dirty="0"/>
          </a:p>
          <a:p>
            <a:pPr algn="ctr"/>
            <a:r>
              <a:rPr lang="tr-TR" sz="2400" dirty="0"/>
              <a:t>İki oturum halinde gerçekleştirilen </a:t>
            </a:r>
            <a:r>
              <a:rPr lang="tr-TR" sz="2400" dirty="0" err="1"/>
              <a:t>çalıştayda</a:t>
            </a:r>
            <a:r>
              <a:rPr lang="tr-TR" sz="2400" dirty="0"/>
              <a:t> merkez müdürümüz Evlilik Okulu’nun önemine değindi ve yukarıda yer alan başlıklara aslında bu sistemin bir şemsiye olabileceğini söyledi. Ayrıca farklı mesleklere sahip kişilerden oluşabilecek bir heyetin, İl Milli Eğitim Müdürlüğü ile beraber çalışma yaparak okulları ziyaret etmesinin ve bu sayede çocuklara daha küçük yaşlardan itibaren rol model olunmasının gelecekte daha sağlıklı aile bireyleri yetiştirebileceğini ifade etti. </a:t>
            </a:r>
            <a:r>
              <a:rPr lang="tr-TR" sz="2400" dirty="0" err="1"/>
              <a:t>Çalıştay</a:t>
            </a:r>
            <a:r>
              <a:rPr lang="tr-TR" sz="2400" dirty="0"/>
              <a:t> kurum temsilcilerinin daha sık bir araya gelmesi ve işbirliği yapması temennisi ile son buldu.</a:t>
            </a:r>
            <a:endParaRPr lang="tr-TR" sz="2400"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679" y="11626115"/>
            <a:ext cx="9281393" cy="6961045"/>
          </a:xfrm>
          <a:prstGeom prst="rect">
            <a:avLst/>
          </a:prstGeom>
        </p:spPr>
      </p:pic>
    </p:spTree>
    <p:extLst>
      <p:ext uri="{BB962C8B-B14F-4D97-AF65-F5344CB8AC3E}">
        <p14:creationId xmlns:p14="http://schemas.microsoft.com/office/powerpoint/2010/main" val="106431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8701" y="1028700"/>
            <a:ext cx="10515599" cy="523220"/>
          </a:xfrm>
          <a:prstGeom prst="rect">
            <a:avLst/>
          </a:prstGeom>
        </p:spPr>
        <p:txBody>
          <a:bodyPr wrap="square">
            <a:spAutoFit/>
          </a:bodyPr>
          <a:lstStyle/>
          <a:p>
            <a:r>
              <a:rPr lang="tr-TR" sz="2800" b="1" dirty="0"/>
              <a:t>Siirt Aile ve Sosyal Hizmetler İl Müdürlüğüne Ziyaretimiz</a:t>
            </a:r>
          </a:p>
        </p:txBody>
      </p:sp>
      <p:sp>
        <p:nvSpPr>
          <p:cNvPr id="3" name="Dikdörtgen 2"/>
          <p:cNvSpPr/>
          <p:nvPr/>
        </p:nvSpPr>
        <p:spPr>
          <a:xfrm>
            <a:off x="1028701" y="1828800"/>
            <a:ext cx="8846819" cy="3539430"/>
          </a:xfrm>
          <a:prstGeom prst="rect">
            <a:avLst/>
          </a:prstGeom>
        </p:spPr>
        <p:txBody>
          <a:bodyPr wrap="square">
            <a:spAutoFit/>
          </a:bodyPr>
          <a:lstStyle/>
          <a:p>
            <a:r>
              <a:rPr lang="tr-TR" sz="2800" dirty="0"/>
              <a:t>Araştırma Merkez Müdürümüz Doç. Dr. Gülşen İstek, müdür yardımcımız Doç. Dr. Mahire Bayramoğlu Akkoyun ve Yönetim Kurulu üyemiz Doç. Dr. Ebru </a:t>
            </a:r>
            <a:r>
              <a:rPr lang="tr-TR" sz="2800" dirty="0" err="1"/>
              <a:t>Akkemik</a:t>
            </a:r>
            <a:r>
              <a:rPr lang="tr-TR" sz="2800" dirty="0"/>
              <a:t>, Siirt Aile ve Sosyal Hizmetler İl Müdürü Ömer Faruk Ergün Beyefendi'ye bir ziyarette bulundu. Yapılan görüşmelerde kurumların karşılıklı diyalog ve işbirliği temennilerinde bulunuldu ve ayrıca beraber çalışılabilecek projeler üzerinde fikir alış verişi yapıldı.</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 y="6492240"/>
            <a:ext cx="5825490" cy="6228040"/>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19" y="6697980"/>
            <a:ext cx="6231255" cy="6211550"/>
          </a:xfrm>
          <a:prstGeom prst="rect">
            <a:avLst/>
          </a:prstGeom>
        </p:spPr>
      </p:pic>
    </p:spTree>
    <p:extLst>
      <p:ext uri="{BB962C8B-B14F-4D97-AF65-F5344CB8AC3E}">
        <p14:creationId xmlns:p14="http://schemas.microsoft.com/office/powerpoint/2010/main" val="341797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5727" y="1443841"/>
            <a:ext cx="10788073" cy="584775"/>
          </a:xfrm>
          <a:prstGeom prst="rect">
            <a:avLst/>
          </a:prstGeom>
        </p:spPr>
        <p:txBody>
          <a:bodyPr wrap="square">
            <a:spAutoFit/>
          </a:bodyPr>
          <a:lstStyle/>
          <a:p>
            <a:pPr algn="ctr"/>
            <a:r>
              <a:rPr lang="tr-TR" sz="3200" b="1"/>
              <a:t>İl Müftülüğüne Hayırlı Olsun Ziyareti</a:t>
            </a:r>
            <a:endParaRPr lang="tr-TR" sz="3200" b="1" dirty="0"/>
          </a:p>
        </p:txBody>
      </p:sp>
      <p:sp>
        <p:nvSpPr>
          <p:cNvPr id="2" name="Dikdörtgen 1"/>
          <p:cNvSpPr/>
          <p:nvPr/>
        </p:nvSpPr>
        <p:spPr>
          <a:xfrm>
            <a:off x="3048000" y="2690336"/>
            <a:ext cx="6096000" cy="2308324"/>
          </a:xfrm>
          <a:prstGeom prst="rect">
            <a:avLst/>
          </a:prstGeom>
        </p:spPr>
        <p:txBody>
          <a:bodyPr>
            <a:spAutoFit/>
          </a:bodyPr>
          <a:lstStyle/>
          <a:p>
            <a:r>
              <a:rPr lang="tr-TR" sz="2400" dirty="0"/>
              <a:t>Araştırma Merkez Müdürümüz Doç. Dr. Gülşen İstek, Müdür Yardımcımız Doç. Dr. Mahire Bayramoğlu Akkoyun ve Yönetim Kurulu üyemiz Doç. Dr. Ebru </a:t>
            </a:r>
            <a:r>
              <a:rPr lang="tr-TR" sz="2400" dirty="0" err="1"/>
              <a:t>Akkemik</a:t>
            </a:r>
            <a:r>
              <a:rPr lang="tr-TR" sz="2400" dirty="0"/>
              <a:t>, Siirt İl Müftü Yardımcısı </a:t>
            </a:r>
            <a:r>
              <a:rPr lang="tr-TR" sz="2400" dirty="0" err="1"/>
              <a:t>Ayser</a:t>
            </a:r>
            <a:r>
              <a:rPr lang="tr-TR" sz="2400" dirty="0"/>
              <a:t> </a:t>
            </a:r>
            <a:r>
              <a:rPr lang="tr-TR" sz="2400" dirty="0" err="1"/>
              <a:t>Şenyiğit</a:t>
            </a:r>
            <a:r>
              <a:rPr lang="tr-TR" sz="2400" dirty="0"/>
              <a:t> Hanımefendi'ye hayırlı olsun ziyaretinde bulundu.</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40" y="6050220"/>
            <a:ext cx="9144000" cy="6858000"/>
          </a:xfrm>
          <a:prstGeom prst="rect">
            <a:avLst/>
          </a:prstGeom>
        </p:spPr>
      </p:pic>
    </p:spTree>
    <p:extLst>
      <p:ext uri="{BB962C8B-B14F-4D97-AF65-F5344CB8AC3E}">
        <p14:creationId xmlns:p14="http://schemas.microsoft.com/office/powerpoint/2010/main" val="357442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089187" y="1324094"/>
            <a:ext cx="5778377" cy="523220"/>
          </a:xfrm>
          <a:prstGeom prst="rect">
            <a:avLst/>
          </a:prstGeom>
        </p:spPr>
        <p:txBody>
          <a:bodyPr wrap="none">
            <a:spAutoFit/>
          </a:bodyPr>
          <a:lstStyle/>
          <a:p>
            <a:r>
              <a:rPr lang="tr-TR" sz="2800" b="1" dirty="0" err="1"/>
              <a:t>Mevlid</a:t>
            </a:r>
            <a:r>
              <a:rPr lang="tr-TR" sz="2800" b="1" dirty="0"/>
              <a:t>-i </a:t>
            </a:r>
            <a:r>
              <a:rPr lang="tr-TR" sz="2800" b="1" dirty="0" smtClean="0"/>
              <a:t>Nebi </a:t>
            </a:r>
            <a:r>
              <a:rPr lang="tr-TR" sz="2800" b="1" dirty="0"/>
              <a:t>Haftası ile İlgili </a:t>
            </a:r>
            <a:r>
              <a:rPr lang="tr-TR" sz="2800" b="1" dirty="0" smtClean="0"/>
              <a:t>Seminer</a:t>
            </a:r>
            <a:endParaRPr lang="tr-TR" sz="2800" b="1" dirty="0"/>
          </a:p>
        </p:txBody>
      </p:sp>
      <p:sp>
        <p:nvSpPr>
          <p:cNvPr id="4" name="Dikdörtgen 3"/>
          <p:cNvSpPr/>
          <p:nvPr/>
        </p:nvSpPr>
        <p:spPr>
          <a:xfrm>
            <a:off x="457200" y="2274838"/>
            <a:ext cx="11338560" cy="2308324"/>
          </a:xfrm>
          <a:prstGeom prst="rect">
            <a:avLst/>
          </a:prstGeom>
        </p:spPr>
        <p:txBody>
          <a:bodyPr wrap="square">
            <a:spAutoFit/>
          </a:bodyPr>
          <a:lstStyle/>
          <a:p>
            <a:r>
              <a:rPr lang="tr-TR" sz="2400" dirty="0"/>
              <a:t>Merkez Müdürümüz Doç. Dr. Gülşen İSTEK, </a:t>
            </a:r>
            <a:r>
              <a:rPr lang="tr-TR" sz="2400" dirty="0" err="1"/>
              <a:t>Mevlid</a:t>
            </a:r>
            <a:r>
              <a:rPr lang="tr-TR" sz="2400" dirty="0"/>
              <a:t>-i Nebî Haftası kapsamında Siirt İbrahim Hakkı Kız İmam Hatip Ortaokulu  '</a:t>
            </a:r>
            <a:r>
              <a:rPr lang="tr-TR" sz="2400" dirty="0" err="1"/>
              <a:t>nda</a:t>
            </a:r>
            <a:r>
              <a:rPr lang="tr-TR" sz="2400" dirty="0"/>
              <a:t> günün anlam ve önemine dair bir seminer verdi. Öğrencilerin ve velilerin katılımıyla gerçekleşen bu seminerde; insanlığın Hz. Peygamber ile birlikte </a:t>
            </a:r>
            <a:r>
              <a:rPr lang="tr-TR" sz="2400" dirty="0" err="1"/>
              <a:t>Cahiliyye</a:t>
            </a:r>
            <a:r>
              <a:rPr lang="tr-TR" sz="2400" dirty="0"/>
              <a:t> döneminin kötü hallerinden kurtularak medeniyetle tanıştığı ve kadınların en fazla Hz. Peygamber döneminde birçok hakka sahip olduğu üzerinde durulmuştur.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0"/>
            <a:ext cx="12192000" cy="6858000"/>
          </a:xfrm>
          <a:prstGeom prst="rect">
            <a:avLst/>
          </a:prstGeom>
        </p:spPr>
      </p:pic>
    </p:spTree>
    <p:extLst>
      <p:ext uri="{BB962C8B-B14F-4D97-AF65-F5344CB8AC3E}">
        <p14:creationId xmlns:p14="http://schemas.microsoft.com/office/powerpoint/2010/main" val="409976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SUNUŞ</a:t>
            </a:r>
          </a:p>
        </p:txBody>
      </p:sp>
      <p:sp>
        <p:nvSpPr>
          <p:cNvPr id="3" name="1 Başlık"/>
          <p:cNvSpPr txBox="1">
            <a:spLocks/>
          </p:cNvSpPr>
          <p:nvPr/>
        </p:nvSpPr>
        <p:spPr>
          <a:xfrm>
            <a:off x="1289538" y="932167"/>
            <a:ext cx="7596554" cy="4507341"/>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a:ln>
                  <a:noFill/>
                </a:ln>
                <a:solidFill>
                  <a:schemeClr val="tx1"/>
                </a:solidFill>
                <a:effectLst/>
                <a:uLnTx/>
                <a:uFillTx/>
                <a:latin typeface="+mj-lt"/>
                <a:ea typeface="+mj-ea"/>
                <a:cs typeface="+mj-cs"/>
              </a:rPr>
              <a:t/>
            </a:r>
            <a:br>
              <a:rPr kumimoji="0" lang="tr-TR" sz="4400" b="0" i="0" u="none" strike="noStrike" kern="1200" cap="none" spc="0" normalizeH="0" baseline="0" noProof="0" dirty="0">
                <a:ln>
                  <a:noFill/>
                </a:ln>
                <a:solidFill>
                  <a:schemeClr val="tx1"/>
                </a:solidFill>
                <a:effectLst/>
                <a:uLnTx/>
                <a:uFillTx/>
                <a:latin typeface="+mj-lt"/>
                <a:ea typeface="+mj-ea"/>
                <a:cs typeface="+mj-cs"/>
              </a:rPr>
            </a:b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3 Dikdörtgen"/>
          <p:cNvSpPr/>
          <p:nvPr/>
        </p:nvSpPr>
        <p:spPr>
          <a:xfrm>
            <a:off x="960582" y="1312985"/>
            <a:ext cx="9707418" cy="3046988"/>
          </a:xfrm>
          <a:prstGeom prst="rect">
            <a:avLst/>
          </a:prstGeom>
        </p:spPr>
        <p:txBody>
          <a:bodyPr wrap="square">
            <a:spAutoFit/>
          </a:bodyPr>
          <a:lstStyle/>
          <a:p>
            <a:pPr algn="just"/>
            <a:r>
              <a:rPr lang="tr-TR" sz="2400" dirty="0">
                <a:cs typeface="Times New Roman" pitchFamily="18" charset="0"/>
              </a:rPr>
              <a:t>Siirt Üniversitesi Kadın Sorunları Uygulama ve Araştırma Merkezi (SİÜKSUAM) Siirt Üniversitesi Rektörlüğüne bağlı bir birim olarak kurulmuştur.</a:t>
            </a:r>
          </a:p>
          <a:p>
            <a:pPr algn="just"/>
            <a:endParaRPr lang="tr-TR" sz="2400" dirty="0">
              <a:cs typeface="Times New Roman" pitchFamily="18" charset="0"/>
            </a:endParaRPr>
          </a:p>
          <a:p>
            <a:pPr algn="just"/>
            <a:r>
              <a:rPr lang="tr-TR" sz="2400" b="1" dirty="0">
                <a:cs typeface="Times New Roman" pitchFamily="18" charset="0"/>
              </a:rPr>
              <a:t>Merkezin amacı;</a:t>
            </a:r>
            <a:r>
              <a:rPr lang="tr-TR" sz="2400" dirty="0">
                <a:cs typeface="Times New Roman" pitchFamily="18" charset="0"/>
              </a:rPr>
              <a:t> Üniversitenin ilgili bölüm ve anabilim dallarının işbirliği ile yurt içinde ve yurt dışında kadın sorunlarıyla ilgili her alanda bilimsel inceleme, araştırma, toplantı, yayın, konferans, kültürel projeler ve eğitim çalışmaları yapmak, mevcut sorunları çözüm önerileri ile ortaya koymak ve bunların uygulanmasını sağlayarak ülkenin kalkınmasına katkıda bulunmaktır.</a:t>
            </a:r>
            <a:endParaRPr lang="tr-TR" sz="2400" dirty="0"/>
          </a:p>
        </p:txBody>
      </p:sp>
    </p:spTree>
    <p:extLst>
      <p:ext uri="{BB962C8B-B14F-4D97-AF65-F5344CB8AC3E}">
        <p14:creationId xmlns:p14="http://schemas.microsoft.com/office/powerpoint/2010/main" val="250471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0582" y="1711512"/>
            <a:ext cx="10409382" cy="523220"/>
          </a:xfrm>
          <a:prstGeom prst="rect">
            <a:avLst/>
          </a:prstGeom>
        </p:spPr>
        <p:txBody>
          <a:bodyPr wrap="square">
            <a:spAutoFit/>
          </a:bodyPr>
          <a:lstStyle/>
          <a:p>
            <a:pPr algn="ctr"/>
            <a:r>
              <a:rPr lang="tr-TR" sz="2800" b="1" dirty="0"/>
              <a:t>Kurum Ziyaretleri</a:t>
            </a:r>
            <a:endParaRPr lang="tr-TR" sz="2800" b="1" dirty="0"/>
          </a:p>
        </p:txBody>
      </p:sp>
      <p:sp>
        <p:nvSpPr>
          <p:cNvPr id="3" name="Dikdörtgen 2"/>
          <p:cNvSpPr/>
          <p:nvPr/>
        </p:nvSpPr>
        <p:spPr>
          <a:xfrm>
            <a:off x="1188720" y="2413338"/>
            <a:ext cx="10561320" cy="1477328"/>
          </a:xfrm>
          <a:prstGeom prst="rect">
            <a:avLst/>
          </a:prstGeom>
        </p:spPr>
        <p:txBody>
          <a:bodyPr wrap="square">
            <a:spAutoFit/>
          </a:bodyPr>
          <a:lstStyle/>
          <a:p>
            <a:r>
              <a:rPr lang="tr-TR" dirty="0"/>
              <a:t>Kurum Ziyaretleri</a:t>
            </a:r>
          </a:p>
          <a:p>
            <a:r>
              <a:rPr lang="tr-TR" dirty="0"/>
              <a:t>Merkez Müdür Yardımcımız Doç. Dr. Mahire Bayramoğlu Akkoyun ile Yönetim Kurulu Üyemiz Doç. Dr. Ebru </a:t>
            </a:r>
            <a:r>
              <a:rPr lang="tr-TR" dirty="0" err="1"/>
              <a:t>Akkemik</a:t>
            </a:r>
            <a:r>
              <a:rPr lang="tr-TR" dirty="0"/>
              <a:t>, il Müftümüz Şakir </a:t>
            </a:r>
            <a:r>
              <a:rPr lang="tr-TR" dirty="0" err="1"/>
              <a:t>Pinal</a:t>
            </a:r>
            <a:r>
              <a:rPr lang="tr-TR" dirty="0"/>
              <a:t> Beyefendi’ye makamında bir ziyarette bulundu. Ardından Siirt Halk Eğitim Merkez Müdürü Bayram Elçi Beyefendi de makamında ziyaret edildi. Bu ziyaretler esnasında karşılıklı işbirliğinin önemine değinildi.</a:t>
            </a:r>
          </a:p>
        </p:txBody>
      </p:sp>
    </p:spTree>
    <p:extLst>
      <p:ext uri="{BB962C8B-B14F-4D97-AF65-F5344CB8AC3E}">
        <p14:creationId xmlns:p14="http://schemas.microsoft.com/office/powerpoint/2010/main" val="264609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1051560"/>
            <a:ext cx="6080760" cy="49377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260" y="1051560"/>
            <a:ext cx="5143500" cy="4937760"/>
          </a:xfrm>
          <a:prstGeom prst="rect">
            <a:avLst/>
          </a:prstGeom>
        </p:spPr>
      </p:pic>
    </p:spTree>
    <p:extLst>
      <p:ext uri="{BB962C8B-B14F-4D97-AF65-F5344CB8AC3E}">
        <p14:creationId xmlns:p14="http://schemas.microsoft.com/office/powerpoint/2010/main" val="264370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7999" y="1166843"/>
            <a:ext cx="11259127" cy="4154984"/>
          </a:xfrm>
          <a:prstGeom prst="rect">
            <a:avLst/>
          </a:prstGeom>
        </p:spPr>
        <p:txBody>
          <a:bodyPr wrap="square">
            <a:spAutoFit/>
          </a:bodyPr>
          <a:lstStyle/>
          <a:p>
            <a:pPr algn="ctr"/>
            <a:r>
              <a:rPr lang="tr-TR" sz="2400" b="1" dirty="0"/>
              <a:t>Merkezimizden Siirt Aile ve Sosyal Hizmetler İl Müdürlüğü Şiddet Önleme ve İzleme Merkezi (ŞÖNİM) Müdürü Fatma </a:t>
            </a:r>
            <a:r>
              <a:rPr lang="tr-TR" sz="2400" b="1" dirty="0" err="1"/>
              <a:t>SAYIN’a</a:t>
            </a:r>
            <a:r>
              <a:rPr lang="tr-TR" sz="2400" b="1" dirty="0"/>
              <a:t> Ziyaret</a:t>
            </a:r>
          </a:p>
          <a:p>
            <a:pPr algn="just"/>
            <a:r>
              <a:rPr lang="tr-TR" sz="2400" dirty="0"/>
              <a:t>Kadın Sorunları Uygulama ve Araştırma Merkez müdürümüz Doç. Dr. Gülşen İSTEK, müdür yardımcılarımız Doç. Dr. Mahire BAYRAMOĞLU AKKOYUN, Dr. </a:t>
            </a:r>
            <a:r>
              <a:rPr lang="tr-TR" sz="2400" dirty="0" err="1"/>
              <a:t>Öğr</a:t>
            </a:r>
            <a:r>
              <a:rPr lang="tr-TR" sz="2400" dirty="0"/>
              <a:t>. Üyesi Semra YILMAZ ÇİLDAM ve yönetim kurulu üyesi Dr. </a:t>
            </a:r>
            <a:r>
              <a:rPr lang="tr-TR" sz="2400" dirty="0" err="1"/>
              <a:t>Öğr</a:t>
            </a:r>
            <a:r>
              <a:rPr lang="tr-TR" sz="2400" dirty="0"/>
              <a:t>. Üyesi </a:t>
            </a:r>
            <a:r>
              <a:rPr lang="tr-TR" sz="2400" dirty="0" err="1"/>
              <a:t>Sidar</a:t>
            </a:r>
            <a:r>
              <a:rPr lang="tr-TR" sz="2400" dirty="0"/>
              <a:t> GÜL, Siirt Aile ve Sosyal Hizmetler İl Müdürlüğü Şiddet Önleme ve İzleme Merkezi (ŞÖNİM) Müdürü Fatma SAYIN Hanımefendi’ye tanışma ziyaretinde bulundu. Yerel sorunların ve faaliyetlerin değerlendirildiği görüşmede yapılması düşünülen etkinlikler hakkında bilgi verildi. Kurumlar arası iş birliğinin önemine değinen yetkililer aile ve kadın sorunları konusunda görüş ve önerilerini dile getirdi. Yaklaşık iki saat süren görüşme aile ve kadın sorunlarının çözümü için işbirliği yapma temennisiyle son buldu.</a:t>
            </a:r>
          </a:p>
        </p:txBody>
      </p:sp>
    </p:spTree>
    <p:extLst>
      <p:ext uri="{BB962C8B-B14F-4D97-AF65-F5344CB8AC3E}">
        <p14:creationId xmlns:p14="http://schemas.microsoft.com/office/powerpoint/2010/main" val="353552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40864" y="1200265"/>
            <a:ext cx="8129016" cy="4692074"/>
          </a:xfrm>
          <a:prstGeom prst="rect">
            <a:avLst/>
          </a:prstGeom>
        </p:spPr>
      </p:pic>
    </p:spTree>
    <p:extLst>
      <p:ext uri="{BB962C8B-B14F-4D97-AF65-F5344CB8AC3E}">
        <p14:creationId xmlns:p14="http://schemas.microsoft.com/office/powerpoint/2010/main" val="129836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08660" y="1476078"/>
            <a:ext cx="10332720" cy="3908762"/>
          </a:xfrm>
          <a:prstGeom prst="rect">
            <a:avLst/>
          </a:prstGeom>
        </p:spPr>
        <p:txBody>
          <a:bodyPr wrap="square">
            <a:spAutoFit/>
          </a:bodyPr>
          <a:lstStyle/>
          <a:p>
            <a:r>
              <a:rPr lang="tr-TR" sz="3200" b="1" dirty="0"/>
              <a:t>Meme Kanseri ile Farkındalık </a:t>
            </a:r>
            <a:r>
              <a:rPr lang="tr-TR" sz="3200" b="1" dirty="0" smtClean="0"/>
              <a:t>Programı</a:t>
            </a:r>
          </a:p>
          <a:p>
            <a:r>
              <a:rPr lang="tr-TR" b="1" dirty="0"/>
              <a:t>Araştırma Merkez Müdürlüğümüz, Siirt İl Sağlık Müdürlüğü Ketem Birimi ve </a:t>
            </a:r>
            <a:r>
              <a:rPr lang="tr-TR" b="1" dirty="0" err="1"/>
              <a:t>Bâcıyân</a:t>
            </a:r>
            <a:r>
              <a:rPr lang="tr-TR" b="1" dirty="0"/>
              <a:t>-ı Anadolu Öğrenci Topluluğu işbirliği ile düzenlenen “Meme Kanseri ve Farkındalık” isimli program Fuat Sezgin Konferans Salonu’nda gerçekleşti. Merkez Müdürümüz Doç. Dr. Gülşen İstek hocamızın selamla konuşması ile başlayan programda Yönetim Kurulu Üyelerimiz Doç. Dr. Ebru </a:t>
            </a:r>
            <a:r>
              <a:rPr lang="tr-TR" b="1" dirty="0" err="1"/>
              <a:t>Akkemik</a:t>
            </a:r>
            <a:r>
              <a:rPr lang="tr-TR" b="1" dirty="0"/>
              <a:t> ve Dr. </a:t>
            </a:r>
            <a:r>
              <a:rPr lang="tr-TR" b="1" dirty="0" err="1"/>
              <a:t>Öğr</a:t>
            </a:r>
            <a:r>
              <a:rPr lang="tr-TR" b="1" dirty="0"/>
              <a:t>. Üyesi </a:t>
            </a:r>
            <a:r>
              <a:rPr lang="tr-TR" b="1" dirty="0" err="1"/>
              <a:t>Sidar</a:t>
            </a:r>
            <a:r>
              <a:rPr lang="tr-TR" b="1" dirty="0"/>
              <a:t> Gül Hocamız da hazır bulundu. Program Dr. </a:t>
            </a:r>
            <a:r>
              <a:rPr lang="tr-TR" b="1" dirty="0" err="1"/>
              <a:t>Şehrivan</a:t>
            </a:r>
            <a:r>
              <a:rPr lang="tr-TR" b="1" dirty="0"/>
              <a:t> </a:t>
            </a:r>
            <a:r>
              <a:rPr lang="tr-TR" b="1" dirty="0" err="1"/>
              <a:t>Teğin</a:t>
            </a:r>
            <a:r>
              <a:rPr lang="tr-TR" b="1" dirty="0"/>
              <a:t> Hanımefendi’nin konuşması ile devam etti. Dr. </a:t>
            </a:r>
            <a:r>
              <a:rPr lang="tr-TR" b="1" dirty="0" err="1"/>
              <a:t>Teğin</a:t>
            </a:r>
            <a:r>
              <a:rPr lang="tr-TR" b="1" dirty="0"/>
              <a:t>, meme kanserinin kadınlarda görülen en sık kanser türü olduğunu, ancak erken tanı yöntemiyle bunun tedavisinin mümkün olabildiğini, memede kitle, derisinde kalınlaşma, renk değişikliği, kızarıklık, meme başında akıntı ve koltuk altında ele gelen bir kitlenin meme kanserinin belirtileri olabileceğini ve ayrıca beslenmenin bu kanser türünde de önemli bir etken olduğundan bahsetti. İlimizde bulunan Ketem Birimi’nde ücretsiz bir şekilde mamografi ve </a:t>
            </a:r>
            <a:r>
              <a:rPr lang="tr-TR" b="1" dirty="0" err="1"/>
              <a:t>Smear</a:t>
            </a:r>
            <a:r>
              <a:rPr lang="tr-TR" b="1" dirty="0"/>
              <a:t> testi (rahim ağzı kanserini taramaya yönelik test) yapıldığını ve tüm vatandaşlarımızın bu hizmetlerden yararlanması gerektiğini de sözlerine ekledi. Program hediye takdimi ve fotoğraf çekimi ile sona erdi.</a:t>
            </a:r>
          </a:p>
        </p:txBody>
      </p:sp>
    </p:spTree>
    <p:extLst>
      <p:ext uri="{BB962C8B-B14F-4D97-AF65-F5344CB8AC3E}">
        <p14:creationId xmlns:p14="http://schemas.microsoft.com/office/powerpoint/2010/main" val="2421087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25" y="1097280"/>
            <a:ext cx="4847749" cy="473202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374" y="1097280"/>
            <a:ext cx="6361986" cy="4914900"/>
          </a:xfrm>
          <a:prstGeom prst="rect">
            <a:avLst/>
          </a:prstGeom>
        </p:spPr>
      </p:pic>
    </p:spTree>
    <p:extLst>
      <p:ext uri="{BB962C8B-B14F-4D97-AF65-F5344CB8AC3E}">
        <p14:creationId xmlns:p14="http://schemas.microsoft.com/office/powerpoint/2010/main" val="1062310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7382" y="1369720"/>
            <a:ext cx="10566400" cy="461665"/>
          </a:xfrm>
          <a:prstGeom prst="rect">
            <a:avLst/>
          </a:prstGeom>
        </p:spPr>
        <p:txBody>
          <a:bodyPr wrap="square">
            <a:spAutoFit/>
          </a:bodyPr>
          <a:lstStyle/>
          <a:p>
            <a:pPr algn="ctr"/>
            <a:r>
              <a:rPr lang="tr-TR" sz="2400" b="1" dirty="0" smtClean="0"/>
              <a:t>,</a:t>
            </a:r>
            <a:endParaRPr lang="tr-TR" dirty="0"/>
          </a:p>
        </p:txBody>
      </p:sp>
      <p:sp>
        <p:nvSpPr>
          <p:cNvPr id="3" name="Dikdörtgen 2"/>
          <p:cNvSpPr/>
          <p:nvPr/>
        </p:nvSpPr>
        <p:spPr>
          <a:xfrm>
            <a:off x="1143000" y="1720840"/>
            <a:ext cx="10180782" cy="2523768"/>
          </a:xfrm>
          <a:prstGeom prst="rect">
            <a:avLst/>
          </a:prstGeom>
        </p:spPr>
        <p:txBody>
          <a:bodyPr wrap="square">
            <a:spAutoFit/>
          </a:bodyPr>
          <a:lstStyle/>
          <a:p>
            <a:r>
              <a:rPr lang="tr-TR" dirty="0"/>
              <a:t>"</a:t>
            </a:r>
            <a:r>
              <a:rPr lang="tr-TR" sz="3200" b="1" dirty="0" err="1"/>
              <a:t>Filistini</a:t>
            </a:r>
            <a:r>
              <a:rPr lang="tr-TR" sz="3200" b="1" dirty="0"/>
              <a:t> Anlamak ve Anlatmak"</a:t>
            </a:r>
          </a:p>
          <a:p>
            <a:r>
              <a:rPr lang="tr-TR" dirty="0"/>
              <a:t>Araştırma Merkez Müdürümüz Doç. Dr. Gülşen İstek, </a:t>
            </a:r>
            <a:r>
              <a:rPr lang="tr-TR" dirty="0" err="1"/>
              <a:t>Bâcıyân</a:t>
            </a:r>
            <a:r>
              <a:rPr lang="tr-TR" dirty="0"/>
              <a:t>-ı Anadolu Öğrenci Topluluğu tarafından düzenlenen "Filistin'i Anlamak ve Anlatmak" isimli programda "Gazze'de Kadın Olmak" isimli bir konuşma yaptı. Program öğrencilerin şiir dinletisi ve Doç. Dr. Adnan </a:t>
            </a:r>
            <a:r>
              <a:rPr lang="tr-TR" dirty="0" err="1"/>
              <a:t>Memduhoğlu</a:t>
            </a:r>
            <a:r>
              <a:rPr lang="tr-TR" dirty="0"/>
              <a:t>' </a:t>
            </a:r>
            <a:r>
              <a:rPr lang="tr-TR" dirty="0" err="1"/>
              <a:t>nun</a:t>
            </a:r>
            <a:r>
              <a:rPr lang="tr-TR" dirty="0"/>
              <a:t> "Kudüs ve Gazze: Ümmetin İmtihanı" başlıklı konuşma ile devam etti. Programa Sayın Rektörümüzün saygıdeğer eşi Dilek </a:t>
            </a:r>
            <a:r>
              <a:rPr lang="tr-TR" dirty="0" err="1"/>
              <a:t>Şındak</a:t>
            </a:r>
            <a:r>
              <a:rPr lang="tr-TR" dirty="0"/>
              <a:t> Hanımefendi, Rektör yardımcılarımızın eşleri Fatma Erdemci ve Ayşe Tekin Hanımefendilerin yanı sıra İHH yetkilileri, hocalarımız ve öğrencilerimiz katıldı. Program, </a:t>
            </a:r>
            <a:r>
              <a:rPr lang="tr-TR" dirty="0" err="1"/>
              <a:t>Öğr</a:t>
            </a:r>
            <a:r>
              <a:rPr lang="tr-TR" dirty="0"/>
              <a:t>. Gör. Ahmet </a:t>
            </a:r>
            <a:r>
              <a:rPr lang="tr-TR" dirty="0" err="1"/>
              <a:t>Taşdoğan</a:t>
            </a:r>
            <a:r>
              <a:rPr lang="tr-TR" dirty="0"/>
              <a:t> Hocanın Filistin'deki Müslümanlar için yaptığı dua ile sona erdi.</a:t>
            </a:r>
          </a:p>
        </p:txBody>
      </p:sp>
    </p:spTree>
    <p:extLst>
      <p:ext uri="{BB962C8B-B14F-4D97-AF65-F5344CB8AC3E}">
        <p14:creationId xmlns:p14="http://schemas.microsoft.com/office/powerpoint/2010/main" val="229669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93" y="1074420"/>
            <a:ext cx="6225494" cy="502920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87" y="1074420"/>
            <a:ext cx="5520713" cy="5029200"/>
          </a:xfrm>
          <a:prstGeom prst="rect">
            <a:avLst/>
          </a:prstGeom>
        </p:spPr>
      </p:pic>
    </p:spTree>
    <p:extLst>
      <p:ext uri="{BB962C8B-B14F-4D97-AF65-F5344CB8AC3E}">
        <p14:creationId xmlns:p14="http://schemas.microsoft.com/office/powerpoint/2010/main" val="252572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7308" y="1221709"/>
            <a:ext cx="10843491" cy="523220"/>
          </a:xfrm>
          <a:prstGeom prst="rect">
            <a:avLst/>
          </a:prstGeom>
        </p:spPr>
        <p:txBody>
          <a:bodyPr wrap="square">
            <a:spAutoFit/>
          </a:bodyPr>
          <a:lstStyle/>
          <a:p>
            <a:pPr algn="just"/>
            <a:endParaRPr lang="tr-TR" sz="2800" b="1" dirty="0"/>
          </a:p>
        </p:txBody>
      </p:sp>
      <p:sp>
        <p:nvSpPr>
          <p:cNvPr id="3" name="Dikdörtgen 2"/>
          <p:cNvSpPr/>
          <p:nvPr/>
        </p:nvSpPr>
        <p:spPr>
          <a:xfrm>
            <a:off x="637308" y="2413338"/>
            <a:ext cx="11249892" cy="1354217"/>
          </a:xfrm>
          <a:prstGeom prst="rect">
            <a:avLst/>
          </a:prstGeom>
        </p:spPr>
        <p:txBody>
          <a:bodyPr wrap="square">
            <a:spAutoFit/>
          </a:bodyPr>
          <a:lstStyle/>
          <a:p>
            <a:r>
              <a:rPr lang="tr-TR" sz="2800" b="1" dirty="0"/>
              <a:t>Tebaa-i </a:t>
            </a:r>
            <a:r>
              <a:rPr lang="tr-TR" sz="2800" b="1" dirty="0" err="1"/>
              <a:t>Sâdıkadan</a:t>
            </a:r>
            <a:r>
              <a:rPr lang="tr-TR" sz="2800" b="1" dirty="0"/>
              <a:t> Yol Ayrımına: Ermeniler</a:t>
            </a:r>
          </a:p>
          <a:p>
            <a:r>
              <a:rPr lang="tr-TR" dirty="0"/>
              <a:t>Merkez Müdürlüğümüzün paydaş olduğu "Tebaa-i </a:t>
            </a:r>
            <a:r>
              <a:rPr lang="tr-TR" dirty="0" err="1"/>
              <a:t>Sâdıka'dan</a:t>
            </a:r>
            <a:r>
              <a:rPr lang="tr-TR" dirty="0"/>
              <a:t> Yol Ayrımına: Ermeniler" başlıklı konferans yoğun bir katılımla gerçekleşti. Prof. Dr. Oktay Bozan Hocamızın konuşmacı olarak katıldığı bu program, Rektör Yardımcımız Prof. Dr. Cemalettin Erdemci Hocamızın hediye takdimi ve fotoğraf çekimi ile sonlandı.</a:t>
            </a:r>
          </a:p>
        </p:txBody>
      </p:sp>
    </p:spTree>
    <p:extLst>
      <p:ext uri="{BB962C8B-B14F-4D97-AF65-F5344CB8AC3E}">
        <p14:creationId xmlns:p14="http://schemas.microsoft.com/office/powerpoint/2010/main" val="52460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827" y="1165860"/>
            <a:ext cx="4542473" cy="470916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835141" y="662936"/>
            <a:ext cx="4160524" cy="5806443"/>
          </a:xfrm>
          <a:prstGeom prst="rect">
            <a:avLst/>
          </a:prstGeom>
        </p:spPr>
      </p:pic>
    </p:spTree>
    <p:extLst>
      <p:ext uri="{BB962C8B-B14F-4D97-AF65-F5344CB8AC3E}">
        <p14:creationId xmlns:p14="http://schemas.microsoft.com/office/powerpoint/2010/main" val="42172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MİSYON </a:t>
            </a:r>
          </a:p>
        </p:txBody>
      </p:sp>
      <p:sp>
        <p:nvSpPr>
          <p:cNvPr id="3" name="2 Dikdörtgen"/>
          <p:cNvSpPr/>
          <p:nvPr/>
        </p:nvSpPr>
        <p:spPr>
          <a:xfrm>
            <a:off x="1266092" y="1453661"/>
            <a:ext cx="9715944" cy="2677656"/>
          </a:xfrm>
          <a:prstGeom prst="rect">
            <a:avLst/>
          </a:prstGeom>
        </p:spPr>
        <p:txBody>
          <a:bodyPr wrap="square">
            <a:spAutoFit/>
          </a:bodyPr>
          <a:lstStyle/>
          <a:p>
            <a:pPr algn="just"/>
            <a:r>
              <a:rPr lang="tr-TR" sz="2400" dirty="0"/>
              <a:t>Bölgesel olarak kadının ve ailenin güçlendirilmesini sağlamak; kadınların toplumsal yaşamın her alanında karşı karşıya kaldıkları sorunları görünür hale getirerek her türlü ayrımcılıktan korunmalarını sağlayacak faaliyetlerde bulunmak; toplumsal cinsiyet eşitsizliğine karşı kadınların güçlenmesine katkıda bulunacak akademik ve destekleyici çalışmaları kurumlar arası işbirliği aracılığı ile yürütmek; kadına yönelik her türlü fiziksel, psikolojik, cinsel ve ekonomik şiddetin kaldırılmasına yönelik projelerin üretilmesini sağlamak.</a:t>
            </a:r>
          </a:p>
        </p:txBody>
      </p:sp>
    </p:spTree>
    <p:extLst>
      <p:ext uri="{BB962C8B-B14F-4D97-AF65-F5344CB8AC3E}">
        <p14:creationId xmlns:p14="http://schemas.microsoft.com/office/powerpoint/2010/main" val="853281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5781" y="1295876"/>
            <a:ext cx="10409382" cy="3046988"/>
          </a:xfrm>
          <a:prstGeom prst="rect">
            <a:avLst/>
          </a:prstGeom>
        </p:spPr>
        <p:txBody>
          <a:bodyPr wrap="square">
            <a:spAutoFit/>
          </a:bodyPr>
          <a:lstStyle/>
          <a:p>
            <a:pPr algn="ctr"/>
            <a:r>
              <a:rPr lang="tr-TR" sz="2400" b="1" dirty="0"/>
              <a:t>PROJELER HAKKINDA</a:t>
            </a:r>
          </a:p>
          <a:p>
            <a:endParaRPr lang="tr-TR" sz="2400" dirty="0"/>
          </a:p>
          <a:p>
            <a:pPr algn="just"/>
            <a:r>
              <a:rPr lang="tr-TR" sz="2400" dirty="0"/>
              <a:t>Merkez üyeleri ile yapılan toplantıda, erken yaşta ve zorla evliliklerin önlenmesi konusunda </a:t>
            </a:r>
            <a:r>
              <a:rPr lang="tr-TR" sz="2400" dirty="0" smtClean="0"/>
              <a:t>2023-2024 </a:t>
            </a:r>
            <a:r>
              <a:rPr lang="tr-TR" sz="2400" dirty="0"/>
              <a:t>eğitim öğretim yılında yapılması planlanan projeler hakkında görüşüldü. Bu kapsamda merkez üyeleri Aile ve Sosyal Politikalar Müdürlüğü’ne ve Çok Amaçlı Toplum Merkezi’ne (ÇATOM) ziyaretler gerçekleştirdi. Yapılan görüşmeler konu hakkında üniversite ve kamu kurumları arası işbirliği temennisi ile son buldu.</a:t>
            </a:r>
          </a:p>
        </p:txBody>
      </p:sp>
    </p:spTree>
    <p:extLst>
      <p:ext uri="{BB962C8B-B14F-4D97-AF65-F5344CB8AC3E}">
        <p14:creationId xmlns:p14="http://schemas.microsoft.com/office/powerpoint/2010/main" val="2056178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81328" y="1219201"/>
            <a:ext cx="9371398" cy="4753159"/>
          </a:xfrm>
          <a:prstGeom prst="rect">
            <a:avLst/>
          </a:prstGeom>
        </p:spPr>
      </p:pic>
    </p:spTree>
    <p:extLst>
      <p:ext uri="{BB962C8B-B14F-4D97-AF65-F5344CB8AC3E}">
        <p14:creationId xmlns:p14="http://schemas.microsoft.com/office/powerpoint/2010/main" val="2757136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VİZYON</a:t>
            </a:r>
          </a:p>
        </p:txBody>
      </p:sp>
      <p:sp>
        <p:nvSpPr>
          <p:cNvPr id="3" name="2 Dikdörtgen"/>
          <p:cNvSpPr/>
          <p:nvPr/>
        </p:nvSpPr>
        <p:spPr>
          <a:xfrm>
            <a:off x="1068576" y="1545670"/>
            <a:ext cx="9340805" cy="1200329"/>
          </a:xfrm>
          <a:prstGeom prst="rect">
            <a:avLst/>
          </a:prstGeom>
        </p:spPr>
        <p:txBody>
          <a:bodyPr wrap="square">
            <a:spAutoFit/>
          </a:bodyPr>
          <a:lstStyle/>
          <a:p>
            <a:pPr algn="just"/>
            <a:r>
              <a:rPr lang="tr-TR" sz="2400" dirty="0"/>
              <a:t>Bölgesel düzeyde kadın sorunlarına yönelik çözüm yollarının geliştirilmesine hizmet edecek akademik ve </a:t>
            </a:r>
            <a:r>
              <a:rPr lang="tr-TR" sz="2400" dirty="0" err="1"/>
              <a:t>sosyo</a:t>
            </a:r>
            <a:r>
              <a:rPr lang="tr-TR" sz="2400" dirty="0"/>
              <a:t>-kültürel faaliyetlerde öncü bir merkez olmak.</a:t>
            </a:r>
          </a:p>
        </p:txBody>
      </p:sp>
    </p:spTree>
    <p:extLst>
      <p:ext uri="{BB962C8B-B14F-4D97-AF65-F5344CB8AC3E}">
        <p14:creationId xmlns:p14="http://schemas.microsoft.com/office/powerpoint/2010/main" val="186099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64191" y="1117320"/>
            <a:ext cx="6764482" cy="461665"/>
          </a:xfrm>
          <a:prstGeom prst="rect">
            <a:avLst/>
          </a:prstGeom>
          <a:noFill/>
        </p:spPr>
        <p:txBody>
          <a:bodyPr wrap="square" rtlCol="0">
            <a:spAutoFit/>
          </a:bodyPr>
          <a:lstStyle/>
          <a:p>
            <a:r>
              <a:rPr lang="tr-TR" sz="2400" b="1" dirty="0"/>
              <a:t>Yetki, Görev ve Sorumluluklar</a:t>
            </a:r>
          </a:p>
        </p:txBody>
      </p:sp>
      <p:sp>
        <p:nvSpPr>
          <p:cNvPr id="3" name="2 Dikdörtgen"/>
          <p:cNvSpPr/>
          <p:nvPr/>
        </p:nvSpPr>
        <p:spPr>
          <a:xfrm>
            <a:off x="1068577" y="1763790"/>
            <a:ext cx="9728732" cy="3170099"/>
          </a:xfrm>
          <a:prstGeom prst="rect">
            <a:avLst/>
          </a:prstGeom>
        </p:spPr>
        <p:txBody>
          <a:bodyPr wrap="square">
            <a:spAutoFit/>
          </a:bodyPr>
          <a:lstStyle/>
          <a:p>
            <a:pPr algn="just"/>
            <a:r>
              <a:rPr lang="tr-TR" dirty="0">
                <a:latin typeface="Times New Roman" pitchFamily="18" charset="0"/>
                <a:cs typeface="Times New Roman" pitchFamily="18" charset="0"/>
              </a:rPr>
              <a:t>*</a:t>
            </a:r>
            <a:r>
              <a:rPr lang="tr-TR" sz="2000" dirty="0">
                <a:cs typeface="Times New Roman" pitchFamily="18" charset="0"/>
              </a:rPr>
              <a:t>Kadın sorunlarına karşı duyarlılık geliştirmek,</a:t>
            </a:r>
          </a:p>
          <a:p>
            <a:pPr algn="just"/>
            <a:r>
              <a:rPr lang="tr-TR" sz="2000" dirty="0">
                <a:cs typeface="Times New Roman" pitchFamily="18" charset="0"/>
              </a:rPr>
              <a:t>*Kadınların çağdaş bireyler olmasını temel alarak, kadın sorunları konusunda kurslar, seminerler, konferanslar, kongreler, sempozyumlar ve benzeri faaliyetler düzenlemek,</a:t>
            </a:r>
          </a:p>
          <a:p>
            <a:pPr algn="just"/>
            <a:r>
              <a:rPr lang="tr-TR" sz="2000" dirty="0">
                <a:cs typeface="Times New Roman" pitchFamily="18" charset="0"/>
              </a:rPr>
              <a:t>*Üniversitelerde lisans, yüksek lisans ve doktora düzeyinde kadın sorunlarıyla ilgili ders ve seminerler verilmesini ve öğrencilerin bu konulara yönelmesini özendirici eğitsel çalışmalarda bulunmak, bu alanda çalışmalarda bulunanları desteklemek,</a:t>
            </a:r>
          </a:p>
          <a:p>
            <a:pPr algn="just"/>
            <a:r>
              <a:rPr lang="tr-TR" sz="2000" dirty="0">
                <a:cs typeface="Times New Roman" pitchFamily="18" charset="0"/>
              </a:rPr>
              <a:t>*Amaçları doğrultusunda yayın yapmak,</a:t>
            </a:r>
          </a:p>
          <a:p>
            <a:pPr algn="just"/>
            <a:r>
              <a:rPr lang="tr-TR" sz="2000" dirty="0">
                <a:cs typeface="Times New Roman" pitchFamily="18" charset="0"/>
              </a:rPr>
              <a:t>*Kadın sorunlarıyla ilgili bütün kurum ve kuruluşların çalışmalarına katkıda bulunmak, ihtiyaç ve talepleri yönünde inceleme ve araştırma yapmak, proje hazırlamak, danışmanlık hizmeti vermek ve veri sağlamak</a:t>
            </a:r>
          </a:p>
        </p:txBody>
      </p:sp>
    </p:spTree>
    <p:extLst>
      <p:ext uri="{BB962C8B-B14F-4D97-AF65-F5344CB8AC3E}">
        <p14:creationId xmlns:p14="http://schemas.microsoft.com/office/powerpoint/2010/main" val="370369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06062" y="365126"/>
            <a:ext cx="9747738" cy="889244"/>
          </a:xfrm>
        </p:spPr>
        <p:txBody>
          <a:bodyPr>
            <a:normAutofit/>
          </a:bodyPr>
          <a:lstStyle/>
          <a:p>
            <a:r>
              <a:rPr lang="tr-TR" sz="2800" b="1" dirty="0"/>
              <a:t>BİRİM PERSONELLERİ</a:t>
            </a:r>
          </a:p>
        </p:txBody>
      </p:sp>
      <p:sp>
        <p:nvSpPr>
          <p:cNvPr id="3" name="2 İçerik Yer Tutucusu"/>
          <p:cNvSpPr>
            <a:spLocks noGrp="1"/>
          </p:cNvSpPr>
          <p:nvPr>
            <p:ph idx="1"/>
          </p:nvPr>
        </p:nvSpPr>
        <p:spPr>
          <a:xfrm>
            <a:off x="838200" y="1641231"/>
            <a:ext cx="10515600" cy="4535732"/>
          </a:xfrm>
        </p:spPr>
        <p:txBody>
          <a:bodyPr/>
          <a:lstStyle/>
          <a:p>
            <a:endParaRPr lang="tr-TR" dirty="0"/>
          </a:p>
        </p:txBody>
      </p:sp>
      <p:graphicFrame>
        <p:nvGraphicFramePr>
          <p:cNvPr id="21506" name="Object 2"/>
          <p:cNvGraphicFramePr>
            <a:graphicFrameLocks noChangeAspect="1"/>
          </p:cNvGraphicFramePr>
          <p:nvPr>
            <p:extLst>
              <p:ext uri="{D42A27DB-BD31-4B8C-83A1-F6EECF244321}">
                <p14:modId xmlns:p14="http://schemas.microsoft.com/office/powerpoint/2010/main" val="478760653"/>
              </p:ext>
            </p:extLst>
          </p:nvPr>
        </p:nvGraphicFramePr>
        <p:xfrm>
          <a:off x="1401763" y="2133600"/>
          <a:ext cx="9815512" cy="3789363"/>
        </p:xfrm>
        <a:graphic>
          <a:graphicData uri="http://schemas.openxmlformats.org/presentationml/2006/ole">
            <mc:AlternateContent xmlns:mc="http://schemas.openxmlformats.org/markup-compatibility/2006">
              <mc:Choice xmlns:v="urn:schemas-microsoft-com:vml" Requires="v">
                <p:oleObj spid="_x0000_s1098" name="Belge" r:id="rId3" imgW="6020142" imgH="2326015" progId="Word.Document.12">
                  <p:embed/>
                </p:oleObj>
              </mc:Choice>
              <mc:Fallback>
                <p:oleObj name="Belge" r:id="rId3" imgW="6020142" imgH="2326015" progId="Word.Document.12">
                  <p:embed/>
                  <p:pic>
                    <p:nvPicPr>
                      <p:cNvPr id="0" name="Picture 2"/>
                      <p:cNvPicPr>
                        <a:picLocks noChangeAspect="1" noChangeArrowheads="1"/>
                      </p:cNvPicPr>
                      <p:nvPr/>
                    </p:nvPicPr>
                    <p:blipFill>
                      <a:blip r:embed="rId4"/>
                      <a:srcRect/>
                      <a:stretch>
                        <a:fillRect/>
                      </a:stretch>
                    </p:blipFill>
                    <p:spPr bwMode="auto">
                      <a:xfrm>
                        <a:off x="1401763" y="2133600"/>
                        <a:ext cx="9815512"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644768"/>
            <a:ext cx="6846277" cy="433755"/>
          </a:xfrm>
        </p:spPr>
        <p:txBody>
          <a:bodyPr>
            <a:noAutofit/>
          </a:bodyPr>
          <a:lstStyle/>
          <a:p>
            <a:r>
              <a:rPr lang="tr-TR" sz="2400" b="1" dirty="0"/>
              <a:t>ÖRGÜT YAPISI</a:t>
            </a:r>
          </a:p>
        </p:txBody>
      </p:sp>
      <p:graphicFrame>
        <p:nvGraphicFramePr>
          <p:cNvPr id="4" name="5 İçerik Yer Tutucusu"/>
          <p:cNvGraphicFramePr>
            <a:graphicFrameLocks noGrp="1"/>
          </p:cNvGraphicFramePr>
          <p:nvPr>
            <p:ph idx="1"/>
            <p:extLst>
              <p:ext uri="{D42A27DB-BD31-4B8C-83A1-F6EECF244321}">
                <p14:modId xmlns:p14="http://schemas.microsoft.com/office/powerpoint/2010/main" val="2450038354"/>
              </p:ext>
            </p:extLst>
          </p:nvPr>
        </p:nvGraphicFramePr>
        <p:xfrm>
          <a:off x="1383322" y="1274641"/>
          <a:ext cx="73738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270702864"/>
              </p:ext>
            </p:extLst>
          </p:nvPr>
        </p:nvGraphicFramePr>
        <p:xfrm>
          <a:off x="1524000" y="1289050"/>
          <a:ext cx="8066088" cy="4924425"/>
        </p:xfrm>
        <a:graphic>
          <a:graphicData uri="http://schemas.openxmlformats.org/presentationml/2006/ole">
            <mc:AlternateContent xmlns:mc="http://schemas.openxmlformats.org/markup-compatibility/2006">
              <mc:Choice xmlns:v="urn:schemas-microsoft-com:vml" Requires="v">
                <p:oleObj spid="_x0000_s2122" name="Belge" r:id="rId3" imgW="6221541" imgH="3781566" progId="Word.Document.12">
                  <p:embed/>
                </p:oleObj>
              </mc:Choice>
              <mc:Fallback>
                <p:oleObj name="Belge" r:id="rId3" imgW="6221541" imgH="3781566" progId="Word.Document.12">
                  <p:embed/>
                  <p:pic>
                    <p:nvPicPr>
                      <p:cNvPr id="0" name="Picture 2"/>
                      <p:cNvPicPr>
                        <a:picLocks noChangeAspect="1" noChangeArrowheads="1"/>
                      </p:cNvPicPr>
                      <p:nvPr/>
                    </p:nvPicPr>
                    <p:blipFill>
                      <a:blip r:embed="rId4"/>
                      <a:srcRect/>
                      <a:stretch>
                        <a:fillRect/>
                      </a:stretch>
                    </p:blipFill>
                    <p:spPr bwMode="auto">
                      <a:xfrm>
                        <a:off x="1524000" y="1289050"/>
                        <a:ext cx="8066088" cy="4924425"/>
                      </a:xfrm>
                      <a:prstGeom prst="rect">
                        <a:avLst/>
                      </a:prstGeom>
                      <a:noFill/>
                      <a:ln>
                        <a:noFill/>
                      </a:ln>
                      <a:effectLst/>
                      <a:extLst/>
                    </p:spPr>
                  </p:pic>
                </p:oleObj>
              </mc:Fallback>
            </mc:AlternateContent>
          </a:graphicData>
        </a:graphic>
      </p:graphicFrame>
      <p:sp>
        <p:nvSpPr>
          <p:cNvPr id="3" name="Metin kutusu 1"/>
          <p:cNvSpPr txBox="1"/>
          <p:nvPr/>
        </p:nvSpPr>
        <p:spPr>
          <a:xfrm>
            <a:off x="1776846" y="623454"/>
            <a:ext cx="6764482" cy="461665"/>
          </a:xfrm>
          <a:prstGeom prst="rect">
            <a:avLst/>
          </a:prstGeom>
          <a:noFill/>
        </p:spPr>
        <p:txBody>
          <a:bodyPr wrap="square" rtlCol="0">
            <a:spAutoFit/>
          </a:bodyPr>
          <a:lstStyle/>
          <a:p>
            <a:r>
              <a:rPr lang="tr-TR" sz="2400" b="1" dirty="0"/>
              <a:t>Yönetim Kurulu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29507" y="376849"/>
            <a:ext cx="9771185" cy="1041644"/>
          </a:xfrm>
        </p:spPr>
        <p:txBody>
          <a:bodyPr>
            <a:normAutofit/>
          </a:bodyPr>
          <a:lstStyle/>
          <a:p>
            <a:r>
              <a:rPr lang="tr-TR" sz="3200" b="1" dirty="0"/>
              <a:t>FİZİKİ YAPI</a:t>
            </a:r>
          </a:p>
        </p:txBody>
      </p:sp>
      <p:sp>
        <p:nvSpPr>
          <p:cNvPr id="3" name="2 İçerik Yer Tutucusu"/>
          <p:cNvSpPr>
            <a:spLocks noGrp="1"/>
          </p:cNvSpPr>
          <p:nvPr>
            <p:ph idx="1"/>
          </p:nvPr>
        </p:nvSpPr>
        <p:spPr>
          <a:xfrm>
            <a:off x="1148862" y="1582615"/>
            <a:ext cx="7959969" cy="2825262"/>
          </a:xfrm>
        </p:spPr>
        <p:txBody>
          <a:bodyPr/>
          <a:lstStyle/>
          <a:p>
            <a:r>
              <a:rPr lang="tr-TR" dirty="0"/>
              <a:t>Merkezimiz, </a:t>
            </a:r>
            <a:r>
              <a:rPr lang="tr-TR" dirty="0" smtClean="0"/>
              <a:t>İlahiyat Fakültesi </a:t>
            </a:r>
            <a:r>
              <a:rPr lang="tr-TR" dirty="0"/>
              <a:t>binasında faaliyet göstermektedir.  </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3660</TotalTime>
  <Words>1373</Words>
  <Application>Microsoft Office PowerPoint</Application>
  <PresentationFormat>Geniş ekran</PresentationFormat>
  <Paragraphs>75</Paragraphs>
  <Slides>32</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32</vt:i4>
      </vt:variant>
    </vt:vector>
  </HeadingPairs>
  <TitlesOfParts>
    <vt:vector size="39" baseType="lpstr">
      <vt:lpstr>Arial</vt:lpstr>
      <vt:lpstr>Calibri</vt:lpstr>
      <vt:lpstr>Calibri Light</vt:lpstr>
      <vt:lpstr>Montserrat Alternates</vt:lpstr>
      <vt:lpstr>Times New Roman</vt:lpstr>
      <vt:lpstr>Office Teması</vt:lpstr>
      <vt:lpstr>Belge</vt:lpstr>
      <vt:lpstr>PowerPoint Sunusu</vt:lpstr>
      <vt:lpstr>PowerPoint Sunusu</vt:lpstr>
      <vt:lpstr>PowerPoint Sunusu</vt:lpstr>
      <vt:lpstr>PowerPoint Sunusu</vt:lpstr>
      <vt:lpstr>PowerPoint Sunusu</vt:lpstr>
      <vt:lpstr>BİRİM PERSONELLERİ</vt:lpstr>
      <vt:lpstr>ÖRGÜT YAPISI</vt:lpstr>
      <vt:lpstr>PowerPoint Sunusu</vt:lpstr>
      <vt:lpstr>FİZİKİ YAPI</vt:lpstr>
      <vt:lpstr>PowerPoint Sunusu</vt:lpstr>
      <vt:lpstr>MERKEZİMİZ FAALİYETLERİ</vt:lpstr>
      <vt:lpstr>PowerPoint Sunusu</vt:lpstr>
      <vt:lpstr>PowerPoint Sunusu</vt:lpstr>
      <vt:lpstr>Merkezimizden Siirt Hassa Hatun KYK Kız Öğrenci Yurduna Ziyaret</vt:lpstr>
      <vt:lpstr>Kadına Yönelik Şiddetle Mücadele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Windows Kullanıcısı</cp:lastModifiedBy>
  <cp:revision>290</cp:revision>
  <dcterms:created xsi:type="dcterms:W3CDTF">2018-02-07T07:43:50Z</dcterms:created>
  <dcterms:modified xsi:type="dcterms:W3CDTF">2024-02-21T14:22:36Z</dcterms:modified>
</cp:coreProperties>
</file>